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795" r:id="rId2"/>
  </p:sldMasterIdLst>
  <p:notesMasterIdLst>
    <p:notesMasterId r:id="rId19"/>
  </p:notesMasterIdLst>
  <p:handoutMasterIdLst>
    <p:handoutMasterId r:id="rId20"/>
  </p:handoutMasterIdLst>
  <p:sldIdLst>
    <p:sldId id="273" r:id="rId3"/>
    <p:sldId id="277" r:id="rId4"/>
    <p:sldId id="304" r:id="rId5"/>
    <p:sldId id="282" r:id="rId6"/>
    <p:sldId id="290" r:id="rId7"/>
    <p:sldId id="292" r:id="rId8"/>
    <p:sldId id="303" r:id="rId9"/>
    <p:sldId id="305" r:id="rId10"/>
    <p:sldId id="300" r:id="rId11"/>
    <p:sldId id="294" r:id="rId12"/>
    <p:sldId id="295" r:id="rId13"/>
    <p:sldId id="302" r:id="rId14"/>
    <p:sldId id="301" r:id="rId15"/>
    <p:sldId id="296" r:id="rId16"/>
    <p:sldId id="270" r:id="rId17"/>
    <p:sldId id="306" r:id="rId18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93" autoAdjust="0"/>
    <p:restoredTop sz="82194" autoAdjust="0"/>
  </p:normalViewPr>
  <p:slideViewPr>
    <p:cSldViewPr snapToGrid="0">
      <p:cViewPr>
        <p:scale>
          <a:sx n="80" d="100"/>
          <a:sy n="80" d="100"/>
        </p:scale>
        <p:origin x="918" y="18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1925" y="0"/>
            <a:ext cx="3038475" cy="465138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3038475" cy="465137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831263"/>
            <a:ext cx="3038475" cy="465137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76B43861-E5D5-FA4F-85E8-10D222DC757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2546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1925" y="0"/>
            <a:ext cx="3038475" cy="465138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038" y="4416425"/>
            <a:ext cx="5140325" cy="4183063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3038475" cy="465137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1925" y="8831263"/>
            <a:ext cx="3038475" cy="465137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6AE61E1C-6369-3448-825B-111C7C45AB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57204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63642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each player, we also built a player specific model.</a:t>
            </a:r>
          </a:p>
          <a:p>
            <a:pPr marL="0" indent="0">
              <a:buNone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The player specific model inherits the general model at first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Then we prune it use the target player’s data, then we found a problem that some trees don’t have enough depth.</a:t>
            </a:r>
          </a:p>
          <a:p>
            <a:pPr marL="0" indent="0">
              <a:buNone/>
            </a:pPr>
            <a:r>
              <a:rPr lang="en-US" dirty="0"/>
              <a:t> (especially for exceptional players that differ a lot from the average)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3. So we expand the tree again use the same player’s data, and we get a special tree for each player.</a:t>
            </a:r>
          </a:p>
          <a:p>
            <a:pPr marL="0" indent="0">
              <a:buNone/>
            </a:pPr>
            <a:r>
              <a:rPr lang="en-US" dirty="0"/>
              <a:t> (</a:t>
            </a:r>
            <a:r>
              <a:rPr lang="en-US" dirty="0" err="1"/>
              <a:t>e.g</a:t>
            </a:r>
            <a:r>
              <a:rPr lang="en-US" dirty="0"/>
              <a:t> Sidney </a:t>
            </a:r>
            <a:r>
              <a:rPr lang="en-US" dirty="0" err="1"/>
              <a:t>Croby’s</a:t>
            </a:r>
            <a:r>
              <a:rPr lang="en-US" dirty="0"/>
              <a:t> tree is like this, actually have more layers, just cannot display it)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905876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1. In order to avoid over-fitting of the regression trees, we introduce MSL…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2. We test over MSL1-MSL40. We can figure out in the table that obviously MSL1 has problems of terribly over-fitting.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3. Finally we found…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32875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MS PGothic" panose="020B0600070205080204" pitchFamily="34" charset="-128"/>
                <a:cs typeface="ＭＳ Ｐゴシック" charset="0"/>
              </a:rPr>
              <a:t>For both Q values and impact</a:t>
            </a:r>
          </a:p>
          <a:p>
            <a:pPr marL="228600" indent="-228600"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MS PGothic" panose="020B0600070205080204" pitchFamily="34" charset="-128"/>
                <a:cs typeface="ＭＳ Ｐゴシック" charset="0"/>
              </a:rPr>
              <a:t>Time Remaining not so important at impact, since it has been cancelled out by the difference of Q.</a:t>
            </a:r>
          </a:p>
          <a:p>
            <a:pPr marL="228600" indent="-228600"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MS PGothic" panose="020B0600070205080204" pitchFamily="34" charset="-128"/>
                <a:cs typeface="ＭＳ Ｐゴシック" charset="0"/>
              </a:rPr>
              <a:t>Take the top 3 features as a whole, Goal, Shot-on-Goal (successful shot?) and X Coordinate (shot place).</a:t>
            </a:r>
          </a:p>
          <a:p>
            <a:pPr marL="228600" indent="-228600"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MS PGothic" panose="020B0600070205080204" pitchFamily="34" charset="-128"/>
                <a:cs typeface="ＭＳ Ｐゴシック" charset="0"/>
              </a:rPr>
              <a:t>Historical features appear (T-x) in the table.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6644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(Question from Oliver:</a:t>
            </a:r>
            <a:r>
              <a:rPr lang="en-US" altLang="zh-CN" baseline="0" dirty="0"/>
              <a:t> why do you need a tree to do this? How about using the neural net. I don’t you need the mimic model for this.)</a:t>
            </a:r>
          </a:p>
          <a:p>
            <a:endParaRPr lang="en-US" altLang="zh-CN" baseline="0" dirty="0"/>
          </a:p>
          <a:p>
            <a:r>
              <a:rPr lang="en-US" altLang="zh-CN" baseline="0" dirty="0"/>
              <a:t>After calculating importance features, we wondered how these features are important, how will them influence Q-values and impact,</a:t>
            </a:r>
          </a:p>
          <a:p>
            <a:r>
              <a:rPr lang="en-US" altLang="zh-CN" baseline="0" dirty="0"/>
              <a:t>so we made Partial Dependence plot.</a:t>
            </a:r>
          </a:p>
          <a:p>
            <a:endParaRPr lang="en-US" altLang="zh-CN" baseline="0" dirty="0"/>
          </a:p>
          <a:p>
            <a:pPr marL="228600" indent="-228600">
              <a:buAutoNum type="arabicPeriod"/>
            </a:pPr>
            <a:r>
              <a:rPr lang="en-US" altLang="zh-CN" baseline="0" dirty="0"/>
              <a:t>Time Remaining limited effect on impact (consistent with our findings for feature importance).</a:t>
            </a:r>
          </a:p>
          <a:p>
            <a:pPr marL="228600" indent="-228600">
              <a:buAutoNum type="arabicPeriod"/>
            </a:pPr>
            <a:endParaRPr lang="en-US" altLang="zh-CN" baseline="0" dirty="0"/>
          </a:p>
          <a:p>
            <a:pPr marL="228600" indent="-228600">
              <a:buAutoNum type="arabicPeriod"/>
            </a:pPr>
            <a:r>
              <a:rPr lang="en-US" altLang="zh-CN" baseline="0" dirty="0"/>
              <a:t>X Coordinate both effect on impact and Q (team is likely to score the next goal in the offensive zone).</a:t>
            </a:r>
          </a:p>
          <a:p>
            <a:pPr marL="228600" indent="-228600">
              <a:buAutoNum type="arabicPeriod"/>
            </a:pPr>
            <a:endParaRPr lang="en-US" altLang="zh-CN" baseline="0" dirty="0"/>
          </a:p>
          <a:p>
            <a:pPr marL="228600" indent="-228600">
              <a:buAutoNum type="arabicPeriod"/>
            </a:pPr>
            <a:r>
              <a:rPr lang="en-US" altLang="zh-CN" baseline="0" dirty="0"/>
              <a:t>Home advantage phenomenon (the home team is slightly higher than that of the away team).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7230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# Have backup slides for this.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MS PGothic" panose="020B0600070205080204" pitchFamily="34" charset="-128"/>
              <a:cs typeface="ＭＳ Ｐゴシック" charset="0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MS PGothic" panose="020B0600070205080204" pitchFamily="34" charset="-128"/>
              <a:cs typeface="ＭＳ Ｐゴシック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MS PGothic" panose="020B0600070205080204" pitchFamily="34" charset="-128"/>
                <a:cs typeface="ＭＳ Ｐゴシック" charset="0"/>
              </a:rPr>
              <a:t>1. Now we use player specific model to do something.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MS PGothic" panose="020B0600070205080204" pitchFamily="34" charset="-128"/>
                <a:cs typeface="ＭＳ Ｐゴシック" charset="0"/>
              </a:rPr>
              <a:t>We all know that the general model represents the average performance of players, so we compared the player specific model with the general model to find the most unusual players.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MS PGothic" panose="020B0600070205080204" pitchFamily="34" charset="-128"/>
              <a:cs typeface="ＭＳ Ｐゴシック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MS PGothic" panose="020B0600070205080204" pitchFamily="34" charset="-128"/>
                <a:cs typeface="ＭＳ Ｐゴシック" charset="0"/>
              </a:rPr>
              <a:t>2. Two players with the highest value in Table 7 stand out.</a:t>
            </a:r>
          </a:p>
          <a:p>
            <a:r>
              <a:rPr lang="en-US" altLang="zh-CN" dirty="0">
                <a:latin typeface="Calibri" charset="0"/>
                <a:cs typeface="Calibri" charset="0"/>
              </a:rPr>
              <a:t>Joe </a:t>
            </a:r>
            <a:r>
              <a:rPr lang="en-US" altLang="zh-CN" dirty="0" err="1">
                <a:latin typeface="Calibri" charset="0"/>
                <a:cs typeface="Calibri" charset="0"/>
              </a:rPr>
              <a:t>Pavelski</a:t>
            </a:r>
            <a:r>
              <a:rPr lang="en-US" altLang="zh-CN" dirty="0">
                <a:latin typeface="Calibri" charset="0"/>
                <a:cs typeface="Calibri" charset="0"/>
              </a:rPr>
              <a:t> scored the most in the 2015-2016 game season, he has the largest Q value in the table.</a:t>
            </a:r>
          </a:p>
          <a:p>
            <a:r>
              <a:rPr lang="en-US" altLang="zh-CN" dirty="0">
                <a:latin typeface="Calibri" charset="0"/>
                <a:cs typeface="Calibri" charset="0"/>
              </a:rPr>
              <a:t>Erik Karlsson had the most points, which is defined as goal plus assists, he has the largest impact in the table.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MS PGothic" panose="020B0600070205080204" pitchFamily="34" charset="-128"/>
              <a:cs typeface="ＭＳ Ｐゴシック" charset="0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MS PGothic" panose="020B0600070205080204" pitchFamily="34" charset="-128"/>
              <a:cs typeface="ＭＳ Ｐゴシック" charset="0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MS PGothic" panose="020B0600070205080204" pitchFamily="34" charset="-128"/>
              <a:cs typeface="ＭＳ Ｐゴシック" charset="0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MS PGothic" panose="020B0600070205080204" pitchFamily="34" charset="-128"/>
              <a:cs typeface="ＭＳ Ｐゴシック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04194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55650" indent="-290513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63638" indent="-231775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30363" indent="-231775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95500" indent="-231775"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52700" indent="-231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3009900" indent="-231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67100" indent="-231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24300" indent="-231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fld id="{8027AA4E-BA86-1B44-87B2-C7DBA64B05F0}" type="slidenum">
              <a:rPr lang="en-US" altLang="en-US" sz="1200"/>
              <a:pPr/>
              <a:t>15</a:t>
            </a:fld>
            <a:endParaRPr lang="en-US" alt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solidFill>
            <a:srgbClr val="FFFFFF"/>
          </a:solidFill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en-US" altLang="en-US" dirty="0">
                <a:ea typeface="MS PGothic" charset="-128"/>
              </a:rPr>
              <a:t>Thank you for your time and interest today!</a:t>
            </a:r>
          </a:p>
          <a:p>
            <a:pPr eaLnBrk="1" hangingPunct="1"/>
            <a:endParaRPr lang="en-US" altLang="en-US" dirty="0">
              <a:ea typeface="MS PGothic" charset="-128"/>
            </a:endParaRPr>
          </a:p>
          <a:p>
            <a:pPr eaLnBrk="1" hangingPunct="1"/>
            <a:r>
              <a:rPr lang="en-US" altLang="en-US" dirty="0">
                <a:ea typeface="MS PGothic" charset="-128"/>
              </a:rPr>
              <a:t>Do you have any question about my work?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Of course, we need to focus on top players, we want exceptionally good player, not exceptionally bad.</a:t>
            </a:r>
          </a:p>
          <a:p>
            <a:endParaRPr lang="en-US" dirty="0"/>
          </a:p>
          <a:p>
            <a:r>
              <a:rPr lang="en-US" dirty="0"/>
              <a:t>Now I’ll explain how we get these values for each player in the table, take the impact column as example.</a:t>
            </a:r>
          </a:p>
          <a:p>
            <a:r>
              <a:rPr lang="en-US" dirty="0"/>
              <a:t>We made a drill down analysis like this:</a:t>
            </a:r>
          </a:p>
          <a:p>
            <a:endParaRPr lang="en-US" dirty="0"/>
          </a:p>
          <a:p>
            <a:r>
              <a:rPr lang="en-US" dirty="0"/>
              <a:t>2. We have built a tree for each player, so in each leaf in the tree, there is a impact value I_P subscript L.</a:t>
            </a:r>
          </a:p>
          <a:p>
            <a:endParaRPr lang="en-US" dirty="0"/>
          </a:p>
          <a:p>
            <a:r>
              <a:rPr lang="en-US" dirty="0"/>
              <a:t>3, We input the whole dataset into the tree and learn a impact value I subscript L on each leaf.</a:t>
            </a:r>
          </a:p>
          <a:p>
            <a:endParaRPr lang="en-US" dirty="0"/>
          </a:p>
          <a:p>
            <a:r>
              <a:rPr lang="en-US" dirty="0"/>
              <a:t>4. Also, we weight the leaf by the percentage of cases that get into it amongst the whole dataset</a:t>
            </a:r>
          </a:p>
          <a:p>
            <a:endParaRPr lang="en-US" dirty="0"/>
          </a:p>
          <a:p>
            <a:r>
              <a:rPr lang="en-US" dirty="0"/>
              <a:t>5. Finally, we sum over weighted squared difference to get the value (</a:t>
            </a:r>
            <a:r>
              <a:rPr lang="en-US" dirty="0" err="1"/>
              <a:t>Eg</a:t>
            </a:r>
            <a:r>
              <a:rPr lang="en-US" dirty="0"/>
              <a:t>, Taylor Hall, 6.66E-05)</a:t>
            </a:r>
          </a:p>
          <a:p>
            <a:endParaRPr lang="en-US" dirty="0"/>
          </a:p>
          <a:p>
            <a:r>
              <a:rPr lang="en-US" dirty="0"/>
              <a:t>In this way, we find the most unusual player (farthest distance with average)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5452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/>
              <a:t>1. Our purpose is to solve the problem of understanding the DRL Model in NHL.</a:t>
            </a:r>
          </a:p>
          <a:p>
            <a:endParaRPr lang="en-US" altLang="zh-CN" baseline="0" dirty="0"/>
          </a:p>
          <a:p>
            <a:r>
              <a:rPr lang="en-US" altLang="zh-CN" baseline="0" dirty="0"/>
              <a:t>2. Our another contribution is to find exceptional players in the ranking list (interesting work).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6255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work is based on the previous work of Liu and Schulte IJCAI 2018.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405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We use data from 2015-2016 NHL reason. 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The original data doesn’t have enough information for training, so we augment the data with some derived features marked in red lines (velocity, time remaining, etc.)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Also, goal-scoring episodes…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1893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Temporal Projection: “including</a:t>
            </a:r>
            <a:r>
              <a:rPr lang="en-US" altLang="zh-CN" baseline="0" dirty="0"/>
              <a:t> the chance that neither team scores another goal”, </a:t>
            </a:r>
            <a:r>
              <a:rPr lang="en-US" altLang="zh-CN" baseline="0" dirty="0" err="1"/>
              <a:t>Q_end</a:t>
            </a:r>
            <a:endParaRPr lang="en-US" altLang="zh-CN" baseline="0" dirty="0"/>
          </a:p>
          <a:p>
            <a:endParaRPr lang="en-US" altLang="zh-CN" baseline="0" dirty="0"/>
          </a:p>
          <a:p>
            <a:r>
              <a:rPr lang="en-US" altLang="zh-CN" baseline="0" dirty="0"/>
              <a:t>Spatial Projection: “averaged over possible game states”</a:t>
            </a:r>
            <a:endParaRPr lang="en-US" altLang="zh-CN" dirty="0"/>
          </a:p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6779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altLang="zh-CN" dirty="0"/>
                  <a:t>Besides the traditional Q-values metric, we also introduce another helpful metric.</a:t>
                </a:r>
              </a:p>
              <a:p>
                <a:endParaRPr lang="en-US" altLang="zh-CN" dirty="0"/>
              </a:p>
              <a:p>
                <a:r>
                  <a:rPr lang="en-US" altLang="zh-CN" dirty="0"/>
                  <a:t>What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is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impact:</a:t>
                </a:r>
                <a:r>
                  <a:rPr lang="zh-CN" altLang="en-US" baseline="0" dirty="0"/>
                  <a:t> </a:t>
                </a:r>
                <a:endParaRPr lang="en-US" altLang="zh-CN" baseline="0" dirty="0"/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baseline="0" dirty="0"/>
                  <a:t>(1)</a:t>
                </a:r>
                <a:r>
                  <a:rPr lang="zh-CN" altLang="en-US" baseline="0" dirty="0"/>
                  <a:t> </a:t>
                </a:r>
                <a:r>
                  <a:rPr lang="en-US" altLang="zh-CN" baseline="0" dirty="0"/>
                  <a:t>Meaning:</a:t>
                </a:r>
                <a:r>
                  <a:rPr lang="zh-CN" altLang="en-US" baseline="0" dirty="0"/>
                  <a:t>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 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it</a:t>
                </a:r>
                <a:r>
                  <a:rPr lang="zh-CN" alt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measure the quality of an action by how much it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changes the expected return of a player’s team.</a:t>
                </a:r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sz="1200" kern="1200" dirty="0">
                  <a:solidFill>
                    <a:schemeClr val="tx1"/>
                  </a:solidFill>
                  <a:effectLst/>
                  <a:latin typeface="Arial" charset="0"/>
                  <a:ea typeface="MS PGothic" panose="020B0600070205080204" pitchFamily="34" charset="-128"/>
                  <a:cs typeface="ＭＳ Ｐゴシック" charset="0"/>
                </a:endParaRPr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baseline="0" dirty="0"/>
                  <a:t>(2)</a:t>
                </a:r>
                <a:r>
                  <a:rPr lang="zh-CN" altLang="en-US" baseline="0" dirty="0"/>
                  <a:t> </a:t>
                </a:r>
                <a:r>
                  <a:rPr lang="en-US" altLang="zh-CN" baseline="0" dirty="0"/>
                  <a:t>How: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 In terms of the Q-function, this is the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change in Q-value due to a player’s action.</a:t>
                </a:r>
                <a:r>
                  <a:rPr lang="zh-CN" alt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It</a:t>
                </a:r>
                <a:r>
                  <a:rPr lang="zh-CN" alt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is</a:t>
                </a:r>
                <a:r>
                  <a:rPr lang="zh-CN" alt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“Difference of consecutive Q values”</a:t>
                </a:r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So</a:t>
                </a:r>
                <a:r>
                  <a:rPr lang="zh-CN" alt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</a:t>
                </a:r>
                <a:r>
                  <a:rPr lang="zh-CN" alt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actions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around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spike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has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large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positive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impact.</a:t>
                </a:r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actions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near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end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of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advantage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will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have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negative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impact,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as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their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team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loses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advantage.</a:t>
                </a:r>
                <a:endParaRPr lang="en-US" altLang="zh-CN" sz="1200" kern="1200" dirty="0">
                  <a:solidFill>
                    <a:schemeClr val="tx1"/>
                  </a:solidFill>
                  <a:effectLst/>
                  <a:latin typeface="Arial" charset="0"/>
                  <a:ea typeface="MS PGothic" panose="020B0600070205080204" pitchFamily="34" charset="-128"/>
                  <a:cs typeface="ＭＳ Ｐゴシック" charset="0"/>
                </a:endParaRPr>
              </a:p>
              <a:p>
                <a:endParaRPr lang="en-US" altLang="zh-CN" baseline="0" dirty="0"/>
              </a:p>
              <a:p>
                <a:r>
                  <a:rPr lang="en-US" altLang="zh-CN" baseline="0" dirty="0"/>
                  <a:t>(3)</a:t>
                </a:r>
                <a:r>
                  <a:rPr lang="zh-CN" altLang="en-US" baseline="0" dirty="0"/>
                  <a:t> </a:t>
                </a:r>
                <a:r>
                  <a:rPr lang="en-US" altLang="zh-CN" baseline="0" dirty="0"/>
                  <a:t>Motivation: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 scoring chance at a time 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also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depends on the previous efforts of the entire team,</a:t>
                </a:r>
                <a:r>
                  <a:rPr lang="zh-CN" altLang="en-US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in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evaluating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current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player’s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action,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we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need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to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reduce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previous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team</a:t>
                </a:r>
                <a:r>
                  <a:rPr lang="zh-CN" altLang="en-US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baseline="0" dirty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efforts.</a:t>
                </a:r>
                <a:endParaRPr lang="en-US" sz="1200" kern="1200" dirty="0">
                  <a:solidFill>
                    <a:schemeClr val="tx1"/>
                  </a:solidFill>
                  <a:effectLst/>
                  <a:latin typeface="Arial" charset="0"/>
                  <a:ea typeface="MS PGothic" panose="020B0600070205080204" pitchFamily="34" charset="-128"/>
                  <a:cs typeface="ＭＳ Ｐゴシック" charset="0"/>
                </a:endParaRPr>
              </a:p>
              <a:p>
                <a:endParaRPr lang="en-US" altLang="zh-CN" baseline="0" dirty="0"/>
              </a:p>
              <a:p>
                <a:r>
                  <a:rPr lang="en-US" altLang="zh-CN" baseline="0" dirty="0"/>
                  <a:t>What</a:t>
                </a:r>
                <a:r>
                  <a:rPr lang="zh-CN" altLang="en-US" baseline="0" dirty="0"/>
                  <a:t> </a:t>
                </a:r>
                <a:r>
                  <a:rPr lang="en-US" altLang="zh-CN" baseline="0" dirty="0"/>
                  <a:t>is</a:t>
                </a:r>
                <a:r>
                  <a:rPr lang="zh-CN" altLang="en-US" baseline="0" dirty="0"/>
                  <a:t> </a:t>
                </a:r>
                <a:r>
                  <a:rPr lang="en-US" altLang="zh-CN" baseline="0" dirty="0"/>
                  <a:t>Goal</a:t>
                </a:r>
                <a:r>
                  <a:rPr lang="zh-CN" altLang="en-US" baseline="0" dirty="0"/>
                  <a:t> </a:t>
                </a:r>
                <a:r>
                  <a:rPr lang="en-US" altLang="zh-CN" baseline="0" dirty="0"/>
                  <a:t>Impact</a:t>
                </a:r>
                <a:r>
                  <a:rPr lang="zh-CN" altLang="en-US" baseline="0" dirty="0"/>
                  <a:t> </a:t>
                </a:r>
                <a:r>
                  <a:rPr lang="en-US" altLang="zh-CN" baseline="0" dirty="0"/>
                  <a:t>Metric:</a:t>
                </a:r>
              </a:p>
              <a:p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the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total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impact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of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a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player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in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entire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game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season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dataset.</a:t>
                </a:r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 err="1" smtClean="0"/>
                  <a:t>Imapct</a:t>
                </a:r>
                <a:r>
                  <a:rPr lang="en-US" dirty="0" smtClean="0"/>
                  <a:t> -&gt; Impact</a:t>
                </a:r>
              </a:p>
              <a:p>
                <a:r>
                  <a:rPr lang="en-US" dirty="0" smtClean="0"/>
                  <a:t>Formulas look funny on my laptop, line </a:t>
                </a:r>
                <a:r>
                  <a:rPr lang="en-US" dirty="0" smtClean="0"/>
                  <a:t>breaks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(I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should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print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it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to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pdf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maybe)</a:t>
                </a:r>
              </a:p>
              <a:p>
                <a:endParaRPr lang="en-US" dirty="0" smtClean="0"/>
              </a:p>
              <a:p>
                <a:r>
                  <a:rPr lang="en-US" altLang="zh-CN" dirty="0" smtClean="0"/>
                  <a:t>What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is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impact:</a:t>
                </a:r>
                <a:r>
                  <a:rPr lang="zh-CN" altLang="en-US" baseline="0" dirty="0" smtClean="0"/>
                  <a:t> </a:t>
                </a:r>
                <a:endParaRPr lang="en-US" altLang="zh-CN" baseline="0" dirty="0" smtClean="0"/>
              </a:p>
              <a:p>
                <a:r>
                  <a:rPr lang="en-US" altLang="zh-CN" baseline="0" dirty="0" smtClean="0"/>
                  <a:t>(1)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Motivation: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 scoring chance at a time measures the value of a state, and</a:t>
                </a:r>
                <a:r>
                  <a:rPr lang="zh-CN" altLang="en-US" sz="1200" kern="1200" baseline="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therefore depends on the previous efforts of the entire team,</a:t>
                </a:r>
              </a:p>
              <a:p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 change in value measures directly the impact of an action</a:t>
                </a:r>
                <a:r>
                  <a:rPr lang="zh-CN" altLang="en-US" sz="1200" kern="1200" baseline="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by a specific player.</a:t>
                </a:r>
              </a:p>
              <a:p>
                <a:endParaRPr lang="en-US" altLang="zh-CN" baseline="0" dirty="0" smtClean="0"/>
              </a:p>
              <a:p>
                <a:r>
                  <a:rPr lang="en-US" altLang="zh-CN" baseline="0" dirty="0" smtClean="0"/>
                  <a:t>(2)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How: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 In terms of the Q-function, this is the</a:t>
                </a:r>
                <a:r>
                  <a:rPr lang="zh-CN" altLang="en-US" sz="1200" kern="1200" baseline="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change in Q-value  due to a player’s action.</a:t>
                </a:r>
                <a:r>
                  <a:rPr lang="zh-CN" alt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It</a:t>
                </a:r>
                <a:r>
                  <a:rPr lang="zh-CN" alt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is</a:t>
                </a:r>
                <a:r>
                  <a:rPr lang="zh-CN" alt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“Difference of consecutive Q values”</a:t>
                </a:r>
                <a:endParaRPr lang="en-US" sz="1200" kern="1200" dirty="0" smtClean="0">
                  <a:solidFill>
                    <a:schemeClr val="tx1"/>
                  </a:solidFill>
                  <a:effectLst/>
                  <a:latin typeface="Arial" charset="0"/>
                  <a:ea typeface="MS PGothic" panose="020B0600070205080204" pitchFamily="34" charset="-128"/>
                  <a:cs typeface="ＭＳ Ｐゴシック" charset="0"/>
                </a:endParaRPr>
              </a:p>
              <a:p>
                <a:endParaRPr lang="en-US" altLang="zh-CN" baseline="0" dirty="0" smtClean="0"/>
              </a:p>
              <a:p>
                <a:r>
                  <a:rPr lang="en-US" altLang="zh-CN" baseline="0" dirty="0" smtClean="0"/>
                  <a:t>(3)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Meaning:</a:t>
                </a:r>
                <a:r>
                  <a:rPr lang="zh-CN" altLang="en-US" baseline="0" dirty="0" smtClean="0"/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 </a:t>
                </a:r>
                <a:r>
                  <a:rPr lang="en-US" altLang="zh-CN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we</a:t>
                </a:r>
                <a:r>
                  <a:rPr lang="zh-CN" alt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measure the quality of an action by how much it</a:t>
                </a:r>
                <a:r>
                  <a:rPr lang="zh-CN" altLang="en-US" sz="1200" kern="1200" baseline="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changes the expected return of a player’s team.</a:t>
                </a:r>
              </a:p>
              <a:p>
                <a:endParaRPr lang="en-US" altLang="zh-CN" baseline="0" dirty="0" smtClean="0"/>
              </a:p>
              <a:p>
                <a:endParaRPr lang="en-US" altLang="zh-CN" baseline="0" dirty="0" smtClean="0"/>
              </a:p>
              <a:p>
                <a:r>
                  <a:rPr lang="en-US" altLang="zh-CN" baseline="0" dirty="0" smtClean="0"/>
                  <a:t>What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is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Goal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Impact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metric:</a:t>
                </a:r>
              </a:p>
              <a:p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the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total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impact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of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a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player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in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entire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game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season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dataset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b="0" i="0" smtClean="0">
                    <a:latin typeface="Cambria Math" charset="0"/>
                    <a:ea typeface="Calibri" charset="0"/>
                    <a:cs typeface="Calibri" charset="0"/>
                  </a:rPr>
                  <a:t>𝐷</a:t>
                </a: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41249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Why is GIM a good metric</a:t>
                </a:r>
              </a:p>
              <a:p>
                <a:pPr marL="228600" indent="-228600">
                  <a:buAutoNum type="arabicPeriod"/>
                </a:pPr>
                <a:r>
                  <a:rPr lang="en-US" dirty="0"/>
                  <a:t>All well-known top performers.</a:t>
                </a:r>
              </a:p>
              <a:p>
                <a:pPr marL="228600" indent="-228600">
                  <a:buAutoNum type="arabicPeriod"/>
                </a:pPr>
                <a:r>
                  <a:rPr lang="en-US" dirty="0"/>
                  <a:t>Various quantities of interest.</a:t>
                </a:r>
              </a:p>
              <a:p>
                <a:pPr marL="228600" indent="-228600">
                  <a:buAutoNum type="arabicPeriod"/>
                </a:pPr>
                <a:r>
                  <a:rPr lang="en-US" dirty="0"/>
                  <a:t>Convincing metric.</a:t>
                </a:r>
              </a:p>
              <a:p>
                <a:pPr marL="228600" indent="-228600">
                  <a:buAutoNum type="arabicPeriod" startAt="4"/>
                </a:pPr>
                <a:r>
                  <a:rPr lang="en-US" dirty="0"/>
                  <a:t>Defenseman Erik Karlsson appears on the top of the ranking.</a:t>
                </a: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 err="1" smtClean="0"/>
                  <a:t>Imapct</a:t>
                </a:r>
                <a:r>
                  <a:rPr lang="en-US" dirty="0" smtClean="0"/>
                  <a:t> -&gt; Impact</a:t>
                </a:r>
              </a:p>
              <a:p>
                <a:r>
                  <a:rPr lang="en-US" dirty="0" smtClean="0"/>
                  <a:t>Formulas look funny on my laptop, line </a:t>
                </a:r>
                <a:r>
                  <a:rPr lang="en-US" dirty="0" smtClean="0"/>
                  <a:t>breaks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(I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should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print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it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to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pdf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maybe)</a:t>
                </a:r>
              </a:p>
              <a:p>
                <a:endParaRPr lang="en-US" dirty="0" smtClean="0"/>
              </a:p>
              <a:p>
                <a:r>
                  <a:rPr lang="en-US" altLang="zh-CN" dirty="0" smtClean="0"/>
                  <a:t>What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is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impact:</a:t>
                </a:r>
                <a:r>
                  <a:rPr lang="zh-CN" altLang="en-US" baseline="0" dirty="0" smtClean="0"/>
                  <a:t> </a:t>
                </a:r>
                <a:endParaRPr lang="en-US" altLang="zh-CN" baseline="0" dirty="0" smtClean="0"/>
              </a:p>
              <a:p>
                <a:r>
                  <a:rPr lang="en-US" altLang="zh-CN" baseline="0" dirty="0" smtClean="0"/>
                  <a:t>(1)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Motivation: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 scoring chance at a time measures the value of a state, and</a:t>
                </a:r>
                <a:r>
                  <a:rPr lang="zh-CN" altLang="en-US" sz="1200" kern="1200" baseline="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therefore depends on the previous efforts of the entire team,</a:t>
                </a:r>
              </a:p>
              <a:p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the change in value measures directly the impact of an action</a:t>
                </a:r>
                <a:r>
                  <a:rPr lang="zh-CN" altLang="en-US" sz="1200" kern="1200" baseline="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by a specific player.</a:t>
                </a:r>
              </a:p>
              <a:p>
                <a:endParaRPr lang="en-US" altLang="zh-CN" baseline="0" dirty="0" smtClean="0"/>
              </a:p>
              <a:p>
                <a:r>
                  <a:rPr lang="en-US" altLang="zh-CN" baseline="0" dirty="0" smtClean="0"/>
                  <a:t>(2)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How: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 In terms of the Q-function, this is the</a:t>
                </a:r>
                <a:r>
                  <a:rPr lang="zh-CN" altLang="en-US" sz="1200" kern="1200" baseline="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change in Q-value  due to a player’s action.</a:t>
                </a:r>
                <a:r>
                  <a:rPr lang="zh-CN" alt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It</a:t>
                </a:r>
                <a:r>
                  <a:rPr lang="zh-CN" alt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is</a:t>
                </a:r>
                <a:r>
                  <a:rPr lang="zh-CN" alt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altLang="zh-CN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“Difference of consecutive Q values”</a:t>
                </a:r>
                <a:endParaRPr lang="en-US" sz="1200" kern="1200" dirty="0" smtClean="0">
                  <a:solidFill>
                    <a:schemeClr val="tx1"/>
                  </a:solidFill>
                  <a:effectLst/>
                  <a:latin typeface="Arial" charset="0"/>
                  <a:ea typeface="MS PGothic" panose="020B0600070205080204" pitchFamily="34" charset="-128"/>
                  <a:cs typeface="ＭＳ Ｐゴシック" charset="0"/>
                </a:endParaRPr>
              </a:p>
              <a:p>
                <a:endParaRPr lang="en-US" altLang="zh-CN" baseline="0" dirty="0" smtClean="0"/>
              </a:p>
              <a:p>
                <a:r>
                  <a:rPr lang="en-US" altLang="zh-CN" baseline="0" dirty="0" smtClean="0"/>
                  <a:t>(3)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Meaning:</a:t>
                </a:r>
                <a:r>
                  <a:rPr lang="zh-CN" altLang="en-US" baseline="0" dirty="0" smtClean="0"/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 </a:t>
                </a:r>
                <a:r>
                  <a:rPr lang="en-US" altLang="zh-CN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we</a:t>
                </a:r>
                <a:r>
                  <a:rPr lang="zh-CN" alt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measure the quality of an action by how much it</a:t>
                </a:r>
                <a:r>
                  <a:rPr lang="zh-CN" altLang="en-US" sz="1200" kern="1200" baseline="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 </a:t>
                </a:r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Arial" charset="0"/>
                    <a:ea typeface="MS PGothic" panose="020B0600070205080204" pitchFamily="34" charset="-128"/>
                    <a:cs typeface="ＭＳ Ｐゴシック" charset="0"/>
                  </a:rPr>
                  <a:t>changes the expected return of a player’s team.</a:t>
                </a:r>
              </a:p>
              <a:p>
                <a:endParaRPr lang="en-US" altLang="zh-CN" baseline="0" dirty="0" smtClean="0"/>
              </a:p>
              <a:p>
                <a:endParaRPr lang="en-US" altLang="zh-CN" baseline="0" dirty="0" smtClean="0"/>
              </a:p>
              <a:p>
                <a:r>
                  <a:rPr lang="en-US" altLang="zh-CN" baseline="0" dirty="0" smtClean="0"/>
                  <a:t>What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is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Goal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Impact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metric:</a:t>
                </a:r>
              </a:p>
              <a:p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the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total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impact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of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a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player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in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entire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game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season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 smtClean="0">
                    <a:latin typeface="Calibri" charset="0"/>
                    <a:ea typeface="Calibri" charset="0"/>
                    <a:cs typeface="Calibri" charset="0"/>
                  </a:rPr>
                  <a:t>dataset</a:t>
                </a:r>
                <a:r>
                  <a:rPr lang="zh-CN" altLang="en-US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b="0" i="0" smtClean="0">
                    <a:latin typeface="Cambria Math" charset="0"/>
                    <a:ea typeface="Calibri" charset="0"/>
                    <a:cs typeface="Calibri" charset="0"/>
                  </a:rPr>
                  <a:t>𝐷</a:t>
                </a: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28765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Remember our purpose is to interpret the DRL Model. In order to achieve this goal, I’ll introduce the Mimic Learning Method.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1314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Q value and impact outputs from the previous DRL neural network.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Including a history window of length 10,  we used them as inputs to Mimic Regression Tree.</a:t>
            </a:r>
          </a:p>
          <a:p>
            <a:pPr marL="0" indent="0">
              <a:buNone/>
            </a:pPr>
            <a:r>
              <a:rPr lang="en-US" dirty="0"/>
              <a:t>(The history window is the last 10 observations.)</a:t>
            </a:r>
          </a:p>
          <a:p>
            <a:pPr marL="0" indent="0">
              <a:buNone/>
            </a:pPr>
            <a:endParaRPr lang="en-US" dirty="0"/>
          </a:p>
          <a:p>
            <a:pPr marL="228600" indent="-228600">
              <a:buAutoNum type="arabicPeriod" startAt="3"/>
            </a:pPr>
            <a:r>
              <a:rPr lang="en-US" dirty="0"/>
              <a:t>Although we mimicked Q and impact separately, the Q functions has three attributes (home, away, neither). It is actually a vector of size 3.</a:t>
            </a:r>
          </a:p>
          <a:p>
            <a:pPr marL="0" indent="0">
              <a:buNone/>
            </a:pPr>
            <a:r>
              <a:rPr lang="en-US" dirty="0"/>
              <a:t>We should mimic them together. In order to do this, we chose to train a Multi-variate Regression Tree using CART method.</a:t>
            </a:r>
          </a:p>
          <a:p>
            <a:pPr marL="228600" indent="-228600">
              <a:buAutoNum type="arabicPeriod" startAt="3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61E1C-6369-3448-825B-111C7C45AB11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2341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Department name/presenter name</a:t>
            </a:r>
          </a:p>
        </p:txBody>
      </p:sp>
    </p:spTree>
    <p:extLst>
      <p:ext uri="{BB962C8B-B14F-4D97-AF65-F5344CB8AC3E}">
        <p14:creationId xmlns:p14="http://schemas.microsoft.com/office/powerpoint/2010/main" val="40330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dt="0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dt="0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914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Department name/presenter name</a:t>
            </a:r>
          </a:p>
        </p:txBody>
      </p:sp>
    </p:spTree>
    <p:extLst>
      <p:ext uri="{BB962C8B-B14F-4D97-AF65-F5344CB8AC3E}">
        <p14:creationId xmlns:p14="http://schemas.microsoft.com/office/powerpoint/2010/main" val="138238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Department name/presenter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02951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3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8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dt="0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ChangeArrowheads="1"/>
          </p:cNvSpPr>
          <p:nvPr userDrawn="1"/>
        </p:nvSpPr>
        <p:spPr bwMode="auto">
          <a:xfrm>
            <a:off x="0" y="6324606"/>
            <a:ext cx="9144000" cy="542925"/>
          </a:xfrm>
          <a:prstGeom prst="rect">
            <a:avLst/>
          </a:prstGeom>
          <a:solidFill>
            <a:srgbClr val="36383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2400"/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rgbClr val="36383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2400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8153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ALL CAPS SLIDE TITLE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447800"/>
            <a:ext cx="77724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Paragraph text Helvetica 16 points/never go under 12 point</a:t>
            </a:r>
          </a:p>
        </p:txBody>
      </p:sp>
      <p:sp>
        <p:nvSpPr>
          <p:cNvPr id="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52400" y="6477000"/>
            <a:ext cx="3581400" cy="3048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2"/>
                </a:solidFill>
                <a:latin typeface="+mn-lt"/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Department name/presenter name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+mj-lt"/>
          <a:ea typeface="MS PGothic" panose="020B0600070205080204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DINPro-Medium" charset="0"/>
          <a:ea typeface="MS PGothic" panose="020B0600070205080204" pitchFamily="34" charset="-128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DINPro-Medium" charset="0"/>
          <a:ea typeface="MS PGothic" panose="020B0600070205080204" pitchFamily="34" charset="-128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DINPro-Medium" charset="0"/>
          <a:ea typeface="MS PGothic" panose="020B0600070205080204" pitchFamily="34" charset="-128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DINPro-Medium" charset="0"/>
          <a:ea typeface="MS PGothic" panose="020B0600070205080204" pitchFamily="34" charset="-128"/>
          <a:cs typeface="ＭＳ Ｐゴシック" charset="0"/>
        </a:defRPr>
      </a:lvl5pPr>
      <a:lvl6pPr marL="457189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DINPro-Medium" charset="0"/>
          <a:ea typeface="ＭＳ Ｐゴシック" charset="0"/>
          <a:cs typeface="ＭＳ Ｐゴシック" charset="0"/>
        </a:defRPr>
      </a:lvl6pPr>
      <a:lvl7pPr marL="914377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DINPro-Medium" charset="0"/>
          <a:ea typeface="ＭＳ Ｐゴシック" charset="0"/>
          <a:cs typeface="ＭＳ Ｐゴシック" charset="0"/>
        </a:defRPr>
      </a:lvl7pPr>
      <a:lvl8pPr marL="1371566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DINPro-Medium" charset="0"/>
          <a:ea typeface="ＭＳ Ｐゴシック" charset="0"/>
          <a:cs typeface="ＭＳ Ｐゴシック" charset="0"/>
        </a:defRPr>
      </a:lvl8pPr>
      <a:lvl9pPr marL="1828754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DINPro-Medium" charset="0"/>
          <a:ea typeface="ＭＳ Ｐゴシック" charset="0"/>
          <a:cs typeface="ＭＳ Ｐゴシック" charset="0"/>
        </a:defRPr>
      </a:lvl9pPr>
    </p:titleStyle>
    <p:bodyStyle>
      <a:lvl1pPr marL="342891" indent="-342891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defRPr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32" indent="-285744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charset="2"/>
        <a:buChar char="§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142971" indent="-228594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charset="2"/>
        <a:buChar char="§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600160" indent="-228594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–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057349" indent="-228594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–"/>
        <a:defRPr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537" indent="-228594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–"/>
        <a:defRPr>
          <a:solidFill>
            <a:schemeClr val="tx1"/>
          </a:solidFill>
          <a:latin typeface="+mn-lt"/>
          <a:ea typeface="+mn-ea"/>
        </a:defRPr>
      </a:lvl6pPr>
      <a:lvl7pPr marL="2971726" indent="-228594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–"/>
        <a:defRPr>
          <a:solidFill>
            <a:schemeClr val="tx1"/>
          </a:solidFill>
          <a:latin typeface="+mn-lt"/>
          <a:ea typeface="+mn-ea"/>
        </a:defRPr>
      </a:lvl7pPr>
      <a:lvl8pPr marL="3428914" indent="-228594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–"/>
        <a:defRPr>
          <a:solidFill>
            <a:schemeClr val="tx1"/>
          </a:solidFill>
          <a:latin typeface="+mn-lt"/>
          <a:ea typeface="+mn-ea"/>
        </a:defRPr>
      </a:lvl8pPr>
      <a:lvl9pPr marL="3886103" indent="-228594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–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21682-0C39-8643-89D5-C35EE37A30FD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Department name/presenter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03832-2E7F-2549-9A28-67A0D05C69B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9"/>
          <p:cNvSpPr>
            <a:spLocks noChangeArrowheads="1"/>
          </p:cNvSpPr>
          <p:nvPr userDrawn="1"/>
        </p:nvSpPr>
        <p:spPr bwMode="auto">
          <a:xfrm>
            <a:off x="0" y="6324604"/>
            <a:ext cx="9144000" cy="542925"/>
          </a:xfrm>
          <a:prstGeom prst="rect">
            <a:avLst/>
          </a:prstGeom>
          <a:solidFill>
            <a:srgbClr val="36383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2400"/>
          </a:p>
        </p:txBody>
      </p:sp>
      <p:sp>
        <p:nvSpPr>
          <p:cNvPr id="10" name="Rectangle 9"/>
          <p:cNvSpPr>
            <a:spLocks noChangeArrowheads="1"/>
          </p:cNvSpPr>
          <p:nvPr userDrawn="1"/>
        </p:nvSpPr>
        <p:spPr bwMode="auto">
          <a:xfrm>
            <a:off x="0" y="1838332"/>
            <a:ext cx="9144000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2400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282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alenliu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0" y="283769"/>
            <a:ext cx="9144000" cy="1768840"/>
          </a:xfrm>
        </p:spPr>
        <p:txBody>
          <a:bodyPr>
            <a:noAutofit/>
          </a:bodyPr>
          <a:lstStyle/>
          <a:p>
            <a:pPr algn="ctr"/>
            <a:r>
              <a:rPr lang="en-US" b="1" dirty="0"/>
              <a:t>Interpreting Deep Sports Analytics: Valuing</a:t>
            </a:r>
            <a:br>
              <a:rPr lang="en-US" b="1" dirty="0"/>
            </a:br>
            <a:r>
              <a:rPr lang="en-US" b="1" dirty="0"/>
              <a:t>Actions and Players in the NHL</a:t>
            </a:r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781300" y="6434653"/>
            <a:ext cx="3581400" cy="3048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1pPr>
            <a:lvl2pPr marL="742932" indent="-285744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2pPr>
            <a:lvl3pPr marL="1142971" indent="-228594">
              <a:spcBef>
                <a:spcPct val="20000"/>
              </a:spcBef>
              <a:buClr>
                <a:schemeClr val="accent2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3pPr>
            <a:lvl4pPr marL="1600160" indent="-228594">
              <a:spcBef>
                <a:spcPct val="20000"/>
              </a:spcBef>
              <a:buClr>
                <a:schemeClr val="accent1"/>
              </a:buClr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4pPr>
            <a:lvl5pPr marL="2057349" indent="-228594">
              <a:spcBef>
                <a:spcPct val="20000"/>
              </a:spcBef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5pPr>
            <a:lvl6pPr marL="2514537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6pPr>
            <a:lvl7pPr marL="2971726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7pPr>
            <a:lvl8pPr marL="3428914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8pPr>
            <a:lvl9pPr marL="3886103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9pPr>
          </a:lstStyle>
          <a:p>
            <a:pPr algn="ctr">
              <a:spcBef>
                <a:spcPct val="0"/>
              </a:spcBef>
              <a:buClrTx/>
            </a:pPr>
            <a:r>
              <a:rPr lang="en-US" sz="1800" b="1" dirty="0">
                <a:solidFill>
                  <a:schemeClr val="bg1"/>
                </a:solidFill>
                <a:latin typeface="Calibri" charset="0"/>
              </a:rPr>
              <a:t>ECML-PKDD 2018 </a:t>
            </a:r>
            <a:r>
              <a:rPr lang="en-US" altLang="zh-CN" sz="1800" b="1" dirty="0">
                <a:solidFill>
                  <a:schemeClr val="bg1"/>
                </a:solidFill>
                <a:latin typeface="Calibri" charset="0"/>
              </a:rPr>
              <a:t>Presentation</a:t>
            </a:r>
            <a:endParaRPr lang="en-US" altLang="en-US" sz="1600" b="1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E86358F8-A655-4A48-A6FD-272E56C30953}"/>
              </a:ext>
            </a:extLst>
          </p:cNvPr>
          <p:cNvSpPr txBox="1"/>
          <p:nvPr/>
        </p:nvSpPr>
        <p:spPr>
          <a:xfrm>
            <a:off x="890588" y="2248715"/>
            <a:ext cx="6907529" cy="86472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772285" marR="5080" indent="-1760220" algn="ctr">
              <a:lnSpc>
                <a:spcPct val="131300"/>
              </a:lnSpc>
              <a:spcBef>
                <a:spcPts val="90"/>
              </a:spcBef>
            </a:pPr>
            <a:r>
              <a:rPr sz="2200" spc="15" dirty="0">
                <a:latin typeface="Arial"/>
                <a:cs typeface="Arial"/>
              </a:rPr>
              <a:t>Guiliang Liu, </a:t>
            </a:r>
            <a:r>
              <a:rPr lang="en-US" sz="2200" spc="5" dirty="0">
                <a:latin typeface="Arial"/>
                <a:cs typeface="Arial"/>
              </a:rPr>
              <a:t>Wang </a:t>
            </a:r>
            <a:r>
              <a:rPr lang="en-US" sz="2200" spc="20" dirty="0">
                <a:latin typeface="Arial"/>
                <a:cs typeface="Arial"/>
              </a:rPr>
              <a:t>Zhu, </a:t>
            </a:r>
            <a:r>
              <a:rPr sz="2200" spc="15" dirty="0">
                <a:latin typeface="Arial"/>
                <a:cs typeface="Arial"/>
              </a:rPr>
              <a:t>Oliver Schult</a:t>
            </a:r>
            <a:r>
              <a:rPr lang="en-US" sz="2200" spc="15" dirty="0">
                <a:latin typeface="Arial"/>
                <a:cs typeface="Arial"/>
              </a:rPr>
              <a:t>e</a:t>
            </a:r>
          </a:p>
          <a:p>
            <a:pPr marL="1772285" marR="5080" indent="-1760220" algn="ctr">
              <a:lnSpc>
                <a:spcPct val="131300"/>
              </a:lnSpc>
              <a:spcBef>
                <a:spcPts val="90"/>
              </a:spcBef>
            </a:pPr>
            <a:r>
              <a:rPr lang="en-US" sz="2200" spc="20" dirty="0">
                <a:latin typeface="Arial"/>
                <a:cs typeface="Arial"/>
              </a:rPr>
              <a:t>Machine Learning</a:t>
            </a:r>
            <a:r>
              <a:rPr lang="en-US" sz="2200" dirty="0">
                <a:latin typeface="Arial"/>
                <a:cs typeface="Arial"/>
              </a:rPr>
              <a:t> </a:t>
            </a:r>
            <a:r>
              <a:rPr lang="en-US" sz="2200" spc="20" dirty="0">
                <a:latin typeface="Arial"/>
                <a:cs typeface="Arial"/>
              </a:rPr>
              <a:t>Lab</a:t>
            </a:r>
            <a:endParaRPr lang="en-US" sz="2200" dirty="0">
              <a:latin typeface="Arial"/>
              <a:cs typeface="Arial"/>
            </a:endParaRPr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C396F389-312C-458E-ADFF-72283B295F37}"/>
              </a:ext>
            </a:extLst>
          </p:cNvPr>
          <p:cNvSpPr/>
          <p:nvPr/>
        </p:nvSpPr>
        <p:spPr>
          <a:xfrm>
            <a:off x="1" y="5138403"/>
            <a:ext cx="9143999" cy="11959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8D1AA5C7-C2E6-47B1-82A0-EAB151900E2C}"/>
              </a:ext>
            </a:extLst>
          </p:cNvPr>
          <p:cNvSpPr/>
          <p:nvPr/>
        </p:nvSpPr>
        <p:spPr>
          <a:xfrm>
            <a:off x="2245518" y="3744562"/>
            <a:ext cx="4652964" cy="77945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0E7A96A-C8B7-4BE7-9B82-5DCD772E1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5314" y="4701121"/>
            <a:ext cx="1448002" cy="10478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E69EE9-B2B5-437C-BB54-5D1A996A7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5314" y="3731329"/>
            <a:ext cx="1430106" cy="6021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80DE69-1B5A-4388-B957-F886C55BAB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5314" y="2266473"/>
            <a:ext cx="1450694" cy="1050796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Model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136966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defRPr/>
            </a:pPr>
            <a:r>
              <a:rPr lang="en-US" sz="4000" b="1" dirty="0">
                <a:latin typeface="Calibri" charset="0"/>
                <a:ea typeface="Calibri" charset="0"/>
                <a:cs typeface="Calibri" charset="0"/>
              </a:rPr>
              <a:t>Model</a:t>
            </a:r>
          </a:p>
        </p:txBody>
      </p:sp>
      <p:sp>
        <p:nvSpPr>
          <p:cNvPr id="2" name="Rectangle 1"/>
          <p:cNvSpPr/>
          <p:nvPr/>
        </p:nvSpPr>
        <p:spPr>
          <a:xfrm>
            <a:off x="939347" y="1164959"/>
            <a:ext cx="4774516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altLang="zh-CN" sz="2800" b="1" dirty="0">
                <a:latin typeface="Calibri" charset="0"/>
                <a:ea typeface="Calibri" charset="0"/>
                <a:cs typeface="Calibri" charset="0"/>
              </a:rPr>
              <a:t>Player Specific Model</a:t>
            </a:r>
            <a:r>
              <a:rPr lang="en-US" altLang="zh-CN" sz="2800" dirty="0">
                <a:latin typeface="Calibri" charset="0"/>
                <a:ea typeface="Calibri" charset="0"/>
                <a:cs typeface="Calibri" charset="0"/>
              </a:rPr>
              <a:t>:</a:t>
            </a:r>
          </a:p>
          <a:p>
            <a:pPr>
              <a:buClr>
                <a:schemeClr val="accent1"/>
              </a:buClr>
            </a:pP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Inherit the tree structure of the </a:t>
            </a:r>
            <a:r>
              <a:rPr lang="en-US" i="1" dirty="0">
                <a:latin typeface="Calibri" charset="0"/>
                <a:ea typeface="Calibri" charset="0"/>
                <a:cs typeface="Calibri" charset="0"/>
              </a:rPr>
              <a:t>general model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b="1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endParaRPr lang="en-US" b="1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endParaRPr lang="en-US" altLang="zh-CN" b="1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Use the target player data to prune the </a:t>
            </a:r>
            <a:r>
              <a:rPr lang="en-US" i="1" dirty="0">
                <a:latin typeface="Calibri" charset="0"/>
                <a:ea typeface="Calibri" charset="0"/>
                <a:cs typeface="Calibri" charset="0"/>
              </a:rPr>
              <a:t>general model.</a:t>
            </a: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endParaRPr lang="en-US" i="1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endParaRPr lang="en-US" i="1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Use the same player data to expand the tree.</a:t>
            </a:r>
          </a:p>
        </p:txBody>
      </p:sp>
      <p:sp>
        <p:nvSpPr>
          <p:cNvPr id="11" name="Down Arrow 9">
            <a:extLst>
              <a:ext uri="{FF2B5EF4-FFF2-40B4-BE49-F238E27FC236}">
                <a16:creationId xmlns:a16="http://schemas.microsoft.com/office/drawing/2014/main" id="{CD763570-3DB4-4949-AFA6-D84A7976A984}"/>
              </a:ext>
            </a:extLst>
          </p:cNvPr>
          <p:cNvSpPr/>
          <p:nvPr/>
        </p:nvSpPr>
        <p:spPr bwMode="auto">
          <a:xfrm>
            <a:off x="7134609" y="3048590"/>
            <a:ext cx="538757" cy="499281"/>
          </a:xfrm>
          <a:prstGeom prst="downArrow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27C189-1390-44D4-8629-CA69A58C6400}"/>
              </a:ext>
            </a:extLst>
          </p:cNvPr>
          <p:cNvSpPr txBox="1"/>
          <p:nvPr/>
        </p:nvSpPr>
        <p:spPr>
          <a:xfrm>
            <a:off x="6603318" y="3680405"/>
            <a:ext cx="1601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prune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A31833-BAA0-49F6-8ABF-50E356C30639}"/>
              </a:ext>
            </a:extLst>
          </p:cNvPr>
          <p:cNvSpPr txBox="1"/>
          <p:nvPr/>
        </p:nvSpPr>
        <p:spPr>
          <a:xfrm>
            <a:off x="6603316" y="5047456"/>
            <a:ext cx="1601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expand</a:t>
            </a:r>
          </a:p>
        </p:txBody>
      </p:sp>
      <p:sp>
        <p:nvSpPr>
          <p:cNvPr id="14" name="Down Arrow 9">
            <a:extLst>
              <a:ext uri="{FF2B5EF4-FFF2-40B4-BE49-F238E27FC236}">
                <a16:creationId xmlns:a16="http://schemas.microsoft.com/office/drawing/2014/main" id="{F59816A0-CB1E-49B1-99E6-13B116AAD620}"/>
              </a:ext>
            </a:extLst>
          </p:cNvPr>
          <p:cNvSpPr/>
          <p:nvPr/>
        </p:nvSpPr>
        <p:spPr bwMode="auto">
          <a:xfrm>
            <a:off x="7134607" y="4420190"/>
            <a:ext cx="538757" cy="499281"/>
          </a:xfrm>
          <a:prstGeom prst="downArrow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CC3D09-754E-4D39-8BBE-D84AAB15D578}"/>
              </a:ext>
            </a:extLst>
          </p:cNvPr>
          <p:cNvSpPr txBox="1"/>
          <p:nvPr/>
        </p:nvSpPr>
        <p:spPr>
          <a:xfrm>
            <a:off x="6603316" y="2464945"/>
            <a:ext cx="1601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initialize</a:t>
            </a:r>
          </a:p>
        </p:txBody>
      </p:sp>
      <p:sp>
        <p:nvSpPr>
          <p:cNvPr id="16" name="Down Arrow 9">
            <a:extLst>
              <a:ext uri="{FF2B5EF4-FFF2-40B4-BE49-F238E27FC236}">
                <a16:creationId xmlns:a16="http://schemas.microsoft.com/office/drawing/2014/main" id="{08752432-C8C0-4302-9787-E71750199D15}"/>
              </a:ext>
            </a:extLst>
          </p:cNvPr>
          <p:cNvSpPr/>
          <p:nvPr/>
        </p:nvSpPr>
        <p:spPr bwMode="auto">
          <a:xfrm>
            <a:off x="2787848" y="2989390"/>
            <a:ext cx="538757" cy="499281"/>
          </a:xfrm>
          <a:prstGeom prst="downArrow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Down Arrow 9">
            <a:extLst>
              <a:ext uri="{FF2B5EF4-FFF2-40B4-BE49-F238E27FC236}">
                <a16:creationId xmlns:a16="http://schemas.microsoft.com/office/drawing/2014/main" id="{B292241B-1A62-4ED7-A5FB-4128E579229D}"/>
              </a:ext>
            </a:extLst>
          </p:cNvPr>
          <p:cNvSpPr/>
          <p:nvPr/>
        </p:nvSpPr>
        <p:spPr bwMode="auto">
          <a:xfrm>
            <a:off x="2787848" y="4400887"/>
            <a:ext cx="538757" cy="499281"/>
          </a:xfrm>
          <a:prstGeom prst="downArrow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62679" y="5637916"/>
            <a:ext cx="3233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Player tree</a:t>
            </a:r>
          </a:p>
          <a:p>
            <a:pPr algn="ctr"/>
            <a:r>
              <a:rPr lang="en-US" sz="1600" i="1" dirty="0"/>
              <a:t>e.g. Sidney </a:t>
            </a:r>
            <a:r>
              <a:rPr lang="en-US" sz="1600" i="1" dirty="0" err="1"/>
              <a:t>Croby</a:t>
            </a:r>
            <a:endParaRPr lang="en-US" sz="1600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4F2EEB-B564-4ED1-BDAF-0CCF68BF36E8}"/>
              </a:ext>
            </a:extLst>
          </p:cNvPr>
          <p:cNvSpPr txBox="1"/>
          <p:nvPr/>
        </p:nvSpPr>
        <p:spPr>
          <a:xfrm>
            <a:off x="5181738" y="3207186"/>
            <a:ext cx="1512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General tree</a:t>
            </a:r>
          </a:p>
        </p:txBody>
      </p:sp>
    </p:spTree>
    <p:extLst>
      <p:ext uri="{BB962C8B-B14F-4D97-AF65-F5344CB8AC3E}">
        <p14:creationId xmlns:p14="http://schemas.microsoft.com/office/powerpoint/2010/main" val="1347481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136966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defRPr/>
            </a:pPr>
            <a:r>
              <a:rPr lang="en-US" sz="4000" b="1" dirty="0">
                <a:latin typeface="Calibri" charset="0"/>
                <a:ea typeface="Calibri" charset="0"/>
                <a:cs typeface="Calibri" charset="0"/>
              </a:rPr>
              <a:t>Model</a:t>
            </a:r>
          </a:p>
          <a:p>
            <a:pPr algn="ctr">
              <a:defRPr/>
            </a:pPr>
            <a:r>
              <a:rPr lang="en-US" sz="4000" b="1" dirty="0">
                <a:latin typeface="Calibri" charset="0"/>
                <a:ea typeface="Calibri" charset="0"/>
                <a:cs typeface="Calibri" charset="0"/>
              </a:rPr>
              <a:t>DEL</a:t>
            </a:r>
          </a:p>
        </p:txBody>
      </p:sp>
      <p:sp>
        <p:nvSpPr>
          <p:cNvPr id="2" name="Rectangle 1"/>
          <p:cNvSpPr/>
          <p:nvPr/>
        </p:nvSpPr>
        <p:spPr>
          <a:xfrm>
            <a:off x="152400" y="1250040"/>
            <a:ext cx="8991600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latin typeface="Calibri" charset="0"/>
                <a:ea typeface="Calibri" charset="0"/>
                <a:cs typeface="Calibri" charset="0"/>
              </a:rPr>
              <a:t>Mean Sample Leaf (MSL)</a:t>
            </a:r>
            <a:r>
              <a:rPr lang="en-US" altLang="zh-CN" sz="2800" dirty="0">
                <a:latin typeface="Calibri" charset="0"/>
                <a:ea typeface="Calibri" charset="0"/>
                <a:cs typeface="Calibri" charset="0"/>
              </a:rPr>
              <a:t>:</a:t>
            </a:r>
          </a:p>
          <a:p>
            <a:pPr algn="ctr"/>
            <a:endParaRPr lang="en-US" altLang="zh-CN" sz="8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Control the minimum number of samples at each leaf node.</a:t>
            </a:r>
            <a:endParaRPr lang="en-US" altLang="zh-CN" sz="8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Satisfactory performance when </a:t>
            </a:r>
            <a:r>
              <a:rPr lang="en-US" altLang="zh-CN" b="1" dirty="0">
                <a:latin typeface="Calibri" charset="0"/>
                <a:ea typeface="Calibri" charset="0"/>
                <a:cs typeface="Calibri" charset="0"/>
              </a:rPr>
              <a:t>MSL = 20</a:t>
            </a: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altLang="zh-CN" b="1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endParaRPr lang="en-US" altLang="zh-CN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52400" y="6477000"/>
            <a:ext cx="35814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B66F66-0BEA-4FF9-84BA-9C180932E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528" y="2929046"/>
            <a:ext cx="8459728" cy="267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31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136966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defRPr/>
            </a:pPr>
            <a:r>
              <a:rPr lang="en-US" sz="4000" b="1" dirty="0">
                <a:latin typeface="Calibri" charset="0"/>
                <a:ea typeface="Calibri" charset="0"/>
                <a:cs typeface="Calibri" charset="0"/>
              </a:rPr>
              <a:t>Feature Importance</a:t>
            </a:r>
          </a:p>
        </p:txBody>
      </p:sp>
      <p:sp>
        <p:nvSpPr>
          <p:cNvPr id="2" name="Rectangle 1"/>
          <p:cNvSpPr/>
          <p:nvPr/>
        </p:nvSpPr>
        <p:spPr>
          <a:xfrm>
            <a:off x="152400" y="1174719"/>
            <a:ext cx="89916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Calibri" charset="0"/>
                <a:ea typeface="Calibri" charset="0"/>
                <a:cs typeface="Calibri" charset="0"/>
              </a:rPr>
              <a:t>Rank feature by average variance reduction:</a:t>
            </a:r>
          </a:p>
          <a:p>
            <a:pPr algn="ctr"/>
            <a:endParaRPr lang="en-US" altLang="zh-CN" sz="8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Find the top 10 important features using </a:t>
            </a:r>
            <a:r>
              <a:rPr lang="en-US" altLang="zh-CN" i="1" dirty="0">
                <a:latin typeface="Calibri" charset="0"/>
                <a:ea typeface="Calibri" charset="0"/>
                <a:cs typeface="Calibri" charset="0"/>
              </a:rPr>
              <a:t>general model</a:t>
            </a: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altLang="zh-CN" sz="8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dirty="0">
                <a:latin typeface="Calibri" charset="0"/>
                <a:cs typeface="Calibri" charset="0"/>
              </a:rPr>
              <a:t>The impact function recognizes </a:t>
            </a:r>
            <a:r>
              <a:rPr lang="en-US" b="1" dirty="0">
                <a:latin typeface="Calibri" charset="0"/>
                <a:cs typeface="Calibri" charset="0"/>
              </a:rPr>
              <a:t>shooting, successful </a:t>
            </a:r>
            <a:r>
              <a:rPr lang="en-US" dirty="0">
                <a:latin typeface="Calibri" charset="0"/>
                <a:cs typeface="Calibri" charset="0"/>
              </a:rPr>
              <a:t>actions.</a:t>
            </a: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dirty="0">
                <a:latin typeface="Calibri" charset="0"/>
                <a:cs typeface="Calibri" charset="0"/>
              </a:rPr>
              <a:t>History Window is necessary.</a:t>
            </a: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endParaRPr lang="en-US" altLang="zh-CN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52400" y="6477000"/>
            <a:ext cx="35814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Feature Importance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BB453-DD5F-47A8-879C-C9B412D8A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112" y="2987867"/>
            <a:ext cx="734377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64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136966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defRPr/>
            </a:pPr>
            <a:r>
              <a:rPr lang="en-US" sz="4000" b="1" dirty="0">
                <a:latin typeface="Calibri" charset="0"/>
                <a:ea typeface="Calibri" charset="0"/>
                <a:cs typeface="Calibri" charset="0"/>
              </a:rPr>
              <a:t>Partial Dependence</a:t>
            </a:r>
          </a:p>
        </p:txBody>
      </p:sp>
      <p:sp>
        <p:nvSpPr>
          <p:cNvPr id="9" name="Rectangle 8"/>
          <p:cNvSpPr/>
          <p:nvPr/>
        </p:nvSpPr>
        <p:spPr>
          <a:xfrm>
            <a:off x="152399" y="976047"/>
            <a:ext cx="912651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Calibri" charset="0"/>
                <a:ea typeface="Calibri" charset="0"/>
                <a:cs typeface="Calibri" charset="0"/>
              </a:rPr>
              <a:t>Partial Dependence plot:</a:t>
            </a:r>
          </a:p>
          <a:p>
            <a:pPr algn="ctr"/>
            <a:endParaRPr lang="en-US" altLang="zh-CN" sz="8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Use </a:t>
            </a:r>
            <a:r>
              <a:rPr lang="en-US" altLang="zh-CN" i="1" dirty="0">
                <a:latin typeface="Calibri" charset="0"/>
                <a:ea typeface="Calibri" charset="0"/>
                <a:cs typeface="Calibri" charset="0"/>
              </a:rPr>
              <a:t>general model </a:t>
            </a: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to interpret Q functions and impact.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Select Time Remaining, X Coordinate and X Velocity to visualize.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52400" y="6477000"/>
            <a:ext cx="35814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Partial Dependence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1436BD-B864-490B-80B5-6158CD9FB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590523"/>
            <a:ext cx="7767414" cy="344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087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136966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defRPr/>
            </a:pPr>
            <a:r>
              <a:rPr lang="en-US" sz="4000" b="1" dirty="0">
                <a:latin typeface="Calibri" charset="0"/>
                <a:ea typeface="Calibri" charset="0"/>
                <a:cs typeface="Calibri" charset="0"/>
              </a:rPr>
              <a:t>Exceptional Players</a:t>
            </a:r>
          </a:p>
        </p:txBody>
      </p:sp>
      <p:sp>
        <p:nvSpPr>
          <p:cNvPr id="9" name="Rectangle 8"/>
          <p:cNvSpPr/>
          <p:nvPr/>
        </p:nvSpPr>
        <p:spPr>
          <a:xfrm>
            <a:off x="152399" y="976047"/>
            <a:ext cx="912651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Calibri" charset="0"/>
                <a:ea typeface="Calibri" charset="0"/>
                <a:cs typeface="Calibri" charset="0"/>
              </a:rPr>
              <a:t>Find the most unusual players:</a:t>
            </a:r>
          </a:p>
          <a:p>
            <a:pPr algn="ctr"/>
            <a:endParaRPr lang="en-US" altLang="zh-CN" sz="8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Use </a:t>
            </a:r>
            <a:r>
              <a:rPr lang="en-US" altLang="zh-CN" i="1" dirty="0">
                <a:latin typeface="Calibri" charset="0"/>
                <a:ea typeface="Calibri" charset="0"/>
                <a:cs typeface="Calibri" charset="0"/>
              </a:rPr>
              <a:t>player specific model </a:t>
            </a: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to compare the whole dataset (general data) and player specific data.</a:t>
            </a:r>
          </a:p>
        </p:txBody>
      </p:sp>
      <p:sp>
        <p:nvSpPr>
          <p:cNvPr id="10" name="Rectangle 9"/>
          <p:cNvSpPr/>
          <p:nvPr/>
        </p:nvSpPr>
        <p:spPr>
          <a:xfrm>
            <a:off x="76199" y="5050956"/>
            <a:ext cx="899160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dirty="0">
                <a:latin typeface="Calibri" charset="0"/>
                <a:cs typeface="Calibri" charset="0"/>
              </a:rPr>
              <a:t>Joe </a:t>
            </a:r>
            <a:r>
              <a:rPr lang="en-US" altLang="zh-CN" dirty="0" err="1">
                <a:latin typeface="Calibri" charset="0"/>
                <a:cs typeface="Calibri" charset="0"/>
              </a:rPr>
              <a:t>Pavelski</a:t>
            </a:r>
            <a:r>
              <a:rPr lang="en-US" altLang="zh-CN" dirty="0">
                <a:latin typeface="Calibri" charset="0"/>
                <a:cs typeface="Calibri" charset="0"/>
              </a:rPr>
              <a:t> scored the most in the 2015-2016 game season.</a:t>
            </a:r>
            <a:endParaRPr lang="en-US" altLang="zh-CN" sz="2000" dirty="0">
              <a:latin typeface="Calibri" charset="0"/>
              <a:cs typeface="Calibri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altLang="zh-CN" dirty="0">
                <a:latin typeface="Calibri" charset="0"/>
                <a:cs typeface="Calibri" charset="0"/>
              </a:rPr>
              <a:t>Erik Karlsson had the most points (</a:t>
            </a:r>
            <a:r>
              <a:rPr lang="en-US" altLang="zh-CN" dirty="0" err="1">
                <a:latin typeface="Calibri" charset="0"/>
                <a:cs typeface="Calibri" charset="0"/>
              </a:rPr>
              <a:t>goal+assists</a:t>
            </a:r>
            <a:r>
              <a:rPr lang="en-US" altLang="zh-CN" dirty="0">
                <a:latin typeface="Calibri" charset="0"/>
                <a:cs typeface="Calibri" charset="0"/>
              </a:rPr>
              <a:t>).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52400" y="6477000"/>
            <a:ext cx="35814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Exceptional Players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07BCBA-0132-475F-ABB5-542EA3114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761" y="2730373"/>
            <a:ext cx="5810478" cy="204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97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1" y="228600"/>
            <a:ext cx="8154988" cy="609600"/>
          </a:xfrm>
        </p:spPr>
        <p:txBody>
          <a:bodyPr/>
          <a:lstStyle/>
          <a:p>
            <a:pPr algn="ctr" eaLnBrk="1" hangingPunct="1"/>
            <a:r>
              <a:rPr lang="en-US" altLang="en-US" sz="4000" b="1" dirty="0">
                <a:latin typeface="Calibri" charset="0"/>
                <a:ea typeface="MS PGothic" charset="-128"/>
              </a:rPr>
              <a:t>Thank You!</a:t>
            </a:r>
          </a:p>
        </p:txBody>
      </p:sp>
      <p:sp>
        <p:nvSpPr>
          <p:cNvPr id="16387" name="Rectangle 4"/>
          <p:cNvSpPr>
            <a:spLocks noChangeArrowheads="1"/>
          </p:cNvSpPr>
          <p:nvPr/>
        </p:nvSpPr>
        <p:spPr bwMode="auto">
          <a:xfrm>
            <a:off x="1165225" y="-76200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ClrTx/>
            </a:pPr>
            <a:endParaRPr lang="en-US" altLang="en-US">
              <a:latin typeface="Arial" charset="0"/>
            </a:endParaRPr>
          </a:p>
        </p:txBody>
      </p:sp>
      <p:sp>
        <p:nvSpPr>
          <p:cNvPr id="16392" name="Footer Placeholder 3"/>
          <p:cNvSpPr>
            <a:spLocks noGrp="1"/>
          </p:cNvSpPr>
          <p:nvPr>
            <p:ph type="ftr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1pPr>
            <a:lvl2pPr marL="742932" indent="-285744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2pPr>
            <a:lvl3pPr marL="1142971" indent="-228594">
              <a:spcBef>
                <a:spcPct val="20000"/>
              </a:spcBef>
              <a:buClr>
                <a:schemeClr val="accent2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3pPr>
            <a:lvl4pPr marL="1600160" indent="-228594">
              <a:spcBef>
                <a:spcPct val="20000"/>
              </a:spcBef>
              <a:buClr>
                <a:schemeClr val="accent1"/>
              </a:buClr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4pPr>
            <a:lvl5pPr marL="2057349" indent="-228594">
              <a:spcBef>
                <a:spcPct val="20000"/>
              </a:spcBef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5pPr>
            <a:lvl6pPr marL="2514537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6pPr>
            <a:lvl7pPr marL="2971726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7pPr>
            <a:lvl8pPr marL="3428914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8pPr>
            <a:lvl9pPr marL="3886103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zh-CN" sz="1600" dirty="0">
                <a:solidFill>
                  <a:schemeClr val="tx2"/>
                </a:solidFill>
                <a:latin typeface="Calibri" charset="0"/>
              </a:rPr>
              <a:t>Q&amp;A</a:t>
            </a:r>
            <a:endParaRPr lang="en-US" altLang="en-US" sz="1600" dirty="0">
              <a:solidFill>
                <a:schemeClr val="tx2"/>
              </a:solidFill>
              <a:latin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5303" y="4532389"/>
            <a:ext cx="767556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For more information:</a:t>
            </a:r>
          </a:p>
          <a:p>
            <a:pPr algn="ctr"/>
            <a:r>
              <a:rPr lang="en-US" altLang="zh-CN" dirty="0"/>
              <a:t>Poster:</a:t>
            </a:r>
            <a:r>
              <a:rPr lang="zh-CN" altLang="en-US" dirty="0"/>
              <a:t> </a:t>
            </a:r>
            <a:r>
              <a:rPr lang="is-IS" dirty="0"/>
              <a:t>#xxx</a:t>
            </a:r>
            <a:endParaRPr lang="en-US" dirty="0"/>
          </a:p>
          <a:p>
            <a:pPr algn="ctr"/>
            <a:r>
              <a:rPr lang="en-US" dirty="0"/>
              <a:t>Homepage: </a:t>
            </a:r>
            <a:r>
              <a:rPr lang="en-US" dirty="0">
                <a:hlinkClick r:id="rId3"/>
              </a:rPr>
              <a:t>http://www.galenliu.com/</a:t>
            </a:r>
            <a:endParaRPr lang="en-US" dirty="0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332695D7-07BC-4A96-B623-2D914618C23C}"/>
              </a:ext>
            </a:extLst>
          </p:cNvPr>
          <p:cNvSpPr/>
          <p:nvPr/>
        </p:nvSpPr>
        <p:spPr>
          <a:xfrm>
            <a:off x="2078831" y="1794882"/>
            <a:ext cx="4986337" cy="24241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6AD2425-2F5C-40D0-B269-795D7C7E0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761" y="4210941"/>
            <a:ext cx="5810478" cy="20417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042A5-59A9-4B26-8786-9A598B0CA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24012"/>
            <a:ext cx="8153400" cy="609600"/>
          </a:xfrm>
        </p:spPr>
        <p:txBody>
          <a:bodyPr/>
          <a:lstStyle/>
          <a:p>
            <a:pPr algn="ctr">
              <a:defRPr/>
            </a:pPr>
            <a:r>
              <a:rPr lang="en-US" sz="4000" b="1" kern="1200" dirty="0">
                <a:latin typeface="Calibri" charset="0"/>
                <a:cs typeface="Calibri" charset="0"/>
              </a:rPr>
              <a:t>Exceptional Players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F9AA1-C24C-4EE4-A5A9-1BEE46DDA3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Exceptional Players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D28C4EC-E189-459F-8AD5-91856EB1878F}"/>
                  </a:ext>
                </a:extLst>
              </p:cNvPr>
              <p:cNvSpPr/>
              <p:nvPr/>
            </p:nvSpPr>
            <p:spPr>
              <a:xfrm>
                <a:off x="152399" y="976047"/>
                <a:ext cx="9409954" cy="3231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800" dirty="0">
                    <a:latin typeface="Calibri" charset="0"/>
                    <a:ea typeface="Calibri" charset="0"/>
                    <a:cs typeface="Calibri" charset="0"/>
                  </a:rPr>
                  <a:t>How to find the most unusual player:</a:t>
                </a:r>
              </a:p>
              <a:p>
                <a:pPr algn="ctr"/>
                <a:endParaRPr lang="en-US" altLang="zh-CN" sz="800" dirty="0">
                  <a:latin typeface="Calibri" charset="0"/>
                  <a:ea typeface="Calibri" charset="0"/>
                  <a:cs typeface="Calibri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Focus on top players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For each </a:t>
                </a:r>
                <a:r>
                  <a:rPr lang="en-US" altLang="zh-CN" i="1" dirty="0">
                    <a:latin typeface="Calibri" charset="0"/>
                    <a:ea typeface="Calibri" charset="0"/>
                    <a:cs typeface="Calibri" charset="0"/>
                  </a:rPr>
                  <a:t>player specific model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:</a:t>
                </a:r>
              </a:p>
              <a:p>
                <a:pPr marL="800100" lvl="1" indent="-342900"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For each leaf in the tree</a:t>
                </a:r>
              </a:p>
              <a:p>
                <a:pPr marL="1257300" lvl="2" indent="-342900"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There is an original value (e.g.     )</a:t>
                </a:r>
              </a:p>
              <a:p>
                <a:pPr marL="1257300" lvl="2" indent="-342900"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Learn a value based on the whole dataset (    )</a:t>
                </a:r>
              </a:p>
              <a:p>
                <a:pPr marL="1257300" lvl="2" indent="-342900"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Weight by the percentage of cases that get to the leaf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libri" charset="0"/>
                            <a:cs typeface="Calibri" charset="0"/>
                          </a:rPr>
                          <m:t>𝑛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libri" charset="0"/>
                            <a:cs typeface="Calibri" charset="0"/>
                          </a:rPr>
                          <m:t>𝑙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ea typeface="Calibri" charset="0"/>
                        <a:cs typeface="Calibri" charset="0"/>
                      </a:rPr>
                      <m:t>/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libri" charset="0"/>
                            <a:cs typeface="Calibri" charset="0"/>
                          </a:rPr>
                          <m:t>𝑛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libri" charset="0"/>
                            <a:cs typeface="Calibri" charset="0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)</a:t>
                </a:r>
              </a:p>
              <a:p>
                <a:pPr marL="1257300" lvl="2" indent="-342900"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Sum over squared differences </a:t>
                </a:r>
              </a:p>
            </p:txBody>
          </p:sp>
        </mc:Choice>
        <mc:Fallback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D28C4EC-E189-459F-8AD5-91856EB187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399" y="976047"/>
                <a:ext cx="9409954" cy="3231654"/>
              </a:xfrm>
              <a:prstGeom prst="rect">
                <a:avLst/>
              </a:prstGeom>
              <a:blipFill>
                <a:blip r:embed="rId4"/>
                <a:stretch>
                  <a:fillRect l="-1295" t="-1698" b="-3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C3B3A3-33BB-4D9D-A7E0-9F8EBD54006C}"/>
                  </a:ext>
                </a:extLst>
              </p:cNvPr>
              <p:cNvSpPr txBox="1"/>
              <p:nvPr/>
            </p:nvSpPr>
            <p:spPr>
              <a:xfrm>
                <a:off x="5205505" y="2683436"/>
                <a:ext cx="375616" cy="3841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C3B3A3-33BB-4D9D-A7E0-9F8EBD5400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5505" y="2683436"/>
                <a:ext cx="375616" cy="3841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0BB279E-BD35-4C91-B8BF-C9B20BA9297F}"/>
                  </a:ext>
                </a:extLst>
              </p:cNvPr>
              <p:cNvSpPr txBox="1"/>
              <p:nvPr/>
            </p:nvSpPr>
            <p:spPr>
              <a:xfrm>
                <a:off x="6802658" y="3021081"/>
                <a:ext cx="2829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0BB279E-BD35-4C91-B8BF-C9B20BA929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2658" y="3021081"/>
                <a:ext cx="282963" cy="369332"/>
              </a:xfrm>
              <a:prstGeom prst="rect">
                <a:avLst/>
              </a:prstGeom>
              <a:blipFill>
                <a:blip r:embed="rId6"/>
                <a:stretch>
                  <a:fillRect l="-23913" r="-6522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4BD8F17-BD80-41E5-9A17-69C405CD877D}"/>
                  </a:ext>
                </a:extLst>
              </p:cNvPr>
              <p:cNvSpPr txBox="1"/>
              <p:nvPr/>
            </p:nvSpPr>
            <p:spPr>
              <a:xfrm>
                <a:off x="4970150" y="3655446"/>
                <a:ext cx="2679731" cy="48981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  <m:t>𝑙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panose="02040503050406030204" pitchFamily="18" charset="0"/>
                              <a:ea typeface="Calibri" charset="0"/>
                              <a:cs typeface="Calibri" charset="0"/>
                            </a:rPr>
                            <m:t>/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  <m:t>𝐷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sup>
                              </m:sSub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4BD8F17-BD80-41E5-9A17-69C405CD87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0150" y="3655446"/>
                <a:ext cx="2679731" cy="48981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1009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22420" y="6432029"/>
            <a:ext cx="3581400" cy="3048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1pPr>
            <a:lvl2pPr marL="742932" indent="-285744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2pPr>
            <a:lvl3pPr marL="1142971" indent="-228594">
              <a:spcBef>
                <a:spcPct val="20000"/>
              </a:spcBef>
              <a:buClr>
                <a:schemeClr val="accent2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3pPr>
            <a:lvl4pPr marL="1600160" indent="-228594">
              <a:spcBef>
                <a:spcPct val="20000"/>
              </a:spcBef>
              <a:buClr>
                <a:schemeClr val="accent1"/>
              </a:buClr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4pPr>
            <a:lvl5pPr marL="2057349" indent="-228594">
              <a:spcBef>
                <a:spcPct val="20000"/>
              </a:spcBef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5pPr>
            <a:lvl6pPr marL="2514537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6pPr>
            <a:lvl7pPr marL="2971726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7pPr>
            <a:lvl8pPr marL="3428914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8pPr>
            <a:lvl9pPr marL="3886103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en-US" sz="1600" dirty="0">
                <a:solidFill>
                  <a:schemeClr val="tx2"/>
                </a:solidFill>
                <a:latin typeface="Calibri" charset="0"/>
              </a:rPr>
              <a:t>Problem</a:t>
            </a:r>
          </a:p>
          <a:p>
            <a:pPr>
              <a:spcBef>
                <a:spcPct val="0"/>
              </a:spcBef>
              <a:buClrTx/>
            </a:pPr>
            <a:endParaRPr lang="en-US" altLang="en-US" sz="1600" dirty="0">
              <a:solidFill>
                <a:schemeClr val="tx2"/>
              </a:solidFill>
              <a:latin typeface="Calibri" charset="0"/>
            </a:endParaRPr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238808" y="1149258"/>
            <a:ext cx="8666384" cy="95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9pPr>
          </a:lstStyle>
          <a:p>
            <a:pPr marL="426084" marR="5080" indent="-414020" algn="ctr">
              <a:lnSpc>
                <a:spcPct val="102299"/>
              </a:lnSpc>
              <a:spcBef>
                <a:spcPts val="70"/>
              </a:spcBef>
            </a:pPr>
            <a:r>
              <a:rPr lang="en-US" sz="2800" dirty="0">
                <a:latin typeface="Calibri" charset="0"/>
                <a:cs typeface="Calibri" charset="0"/>
              </a:rPr>
              <a:t>Understand the Deep Reinforcement Learning (DRL) Model in </a:t>
            </a:r>
            <a:r>
              <a:rPr lang="en-US" altLang="zh-CN" sz="2800" dirty="0">
                <a:latin typeface="Calibri" charset="0"/>
                <a:cs typeface="Calibri" charset="0"/>
              </a:rPr>
              <a:t>National</a:t>
            </a:r>
            <a:r>
              <a:rPr lang="zh-CN" altLang="en-US" sz="2800" dirty="0">
                <a:latin typeface="Calibri" charset="0"/>
                <a:cs typeface="Calibri" charset="0"/>
              </a:rPr>
              <a:t> </a:t>
            </a:r>
            <a:r>
              <a:rPr lang="en-US" altLang="zh-CN" sz="2800" dirty="0">
                <a:latin typeface="Calibri" charset="0"/>
                <a:cs typeface="Calibri" charset="0"/>
              </a:rPr>
              <a:t>Hockey</a:t>
            </a:r>
            <a:r>
              <a:rPr lang="zh-CN" altLang="en-US" sz="2800" dirty="0">
                <a:latin typeface="Calibri" charset="0"/>
                <a:cs typeface="Calibri" charset="0"/>
              </a:rPr>
              <a:t> </a:t>
            </a:r>
            <a:r>
              <a:rPr lang="en-US" altLang="zh-CN" sz="2800" dirty="0">
                <a:latin typeface="Calibri" charset="0"/>
                <a:cs typeface="Calibri" charset="0"/>
              </a:rPr>
              <a:t>League</a:t>
            </a:r>
            <a:r>
              <a:rPr lang="zh-CN" altLang="en-US" sz="2800" dirty="0">
                <a:latin typeface="Calibri" charset="0"/>
                <a:cs typeface="Calibri" charset="0"/>
              </a:rPr>
              <a:t> </a:t>
            </a:r>
            <a:r>
              <a:rPr lang="en-US" altLang="zh-CN" sz="2800" dirty="0">
                <a:latin typeface="Calibri" charset="0"/>
                <a:cs typeface="Calibri" charset="0"/>
              </a:rPr>
              <a:t>(NHL)</a:t>
            </a:r>
            <a:endParaRPr lang="en-CA" altLang="en-US" sz="2800" dirty="0">
              <a:latin typeface="Calibri" charset="0"/>
              <a:cs typeface="Calibri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7699" y="2416540"/>
            <a:ext cx="6208602" cy="349233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C3866FD-574E-4E52-8BB3-2B4C03D70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21171"/>
            <a:ext cx="8153400" cy="609600"/>
          </a:xfrm>
        </p:spPr>
        <p:txBody>
          <a:bodyPr/>
          <a:lstStyle/>
          <a:p>
            <a:pPr algn="ctr"/>
            <a:r>
              <a:rPr lang="en-US" sz="4000" b="1" kern="1200" dirty="0">
                <a:latin typeface="Calibri" charset="0"/>
                <a:cs typeface="Calibri" charset="0"/>
              </a:rPr>
              <a:t>Problem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DRL Model: Previous Work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Liu and Schulte IJCAI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</p:spTree>
    <p:extLst>
      <p:ext uri="{BB962C8B-B14F-4D97-AF65-F5344CB8AC3E}">
        <p14:creationId xmlns:p14="http://schemas.microsoft.com/office/powerpoint/2010/main" val="3002118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7572"/>
            <a:ext cx="7772400" cy="609600"/>
          </a:xfrm>
        </p:spPr>
        <p:txBody>
          <a:bodyPr/>
          <a:lstStyle/>
          <a:p>
            <a:pPr algn="ctr">
              <a:defRPr/>
            </a:pPr>
            <a:r>
              <a:rPr lang="en-US" altLang="zh-CN" sz="4000" b="1" dirty="0">
                <a:latin typeface="Calibri" charset="0"/>
                <a:ea typeface="Calibri" charset="0"/>
                <a:cs typeface="Calibri" charset="0"/>
              </a:rPr>
              <a:t>Dataset</a:t>
            </a:r>
            <a:br>
              <a:rPr lang="en-US" sz="4000" b="1" dirty="0">
                <a:latin typeface="Calibri" charset="0"/>
                <a:ea typeface="Calibri" charset="0"/>
                <a:cs typeface="Calibri" charset="0"/>
              </a:rPr>
            </a:br>
            <a:endParaRPr lang="en-CA" sz="4000" b="1" cap="all" dirty="0">
              <a:latin typeface="Calibri" panose="020F0502020204030204" pitchFamily="34" charset="0"/>
            </a:endParaRPr>
          </a:p>
        </p:txBody>
      </p:sp>
      <p:sp>
        <p:nvSpPr>
          <p:cNvPr id="8195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52400" y="6477000"/>
            <a:ext cx="3581400" cy="3048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1pPr>
            <a:lvl2pPr marL="742932" indent="-285744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2pPr>
            <a:lvl3pPr marL="1142971" indent="-228594">
              <a:spcBef>
                <a:spcPct val="20000"/>
              </a:spcBef>
              <a:buClr>
                <a:schemeClr val="accent2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3pPr>
            <a:lvl4pPr marL="1600160" indent="-228594">
              <a:spcBef>
                <a:spcPct val="20000"/>
              </a:spcBef>
              <a:buClr>
                <a:schemeClr val="accent1"/>
              </a:buClr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4pPr>
            <a:lvl5pPr marL="2057349" indent="-228594">
              <a:spcBef>
                <a:spcPct val="20000"/>
              </a:spcBef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5pPr>
            <a:lvl6pPr marL="2514537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6pPr>
            <a:lvl7pPr marL="2971726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7pPr>
            <a:lvl8pPr marL="3428914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8pPr>
            <a:lvl9pPr marL="3886103" indent="-228594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buClrTx/>
            </a:pPr>
            <a:r>
              <a:rPr lang="en-US" altLang="en-US" sz="1600" dirty="0">
                <a:solidFill>
                  <a:schemeClr val="tx2"/>
                </a:solidFill>
                <a:latin typeface="Calibri" charset="0"/>
              </a:rPr>
              <a:t>Dataset</a:t>
            </a:r>
          </a:p>
        </p:txBody>
      </p:sp>
      <p:sp>
        <p:nvSpPr>
          <p:cNvPr id="16" name="TextBox 6">
            <a:extLst>
              <a:ext uri="{FF2B5EF4-FFF2-40B4-BE49-F238E27FC236}">
                <a16:creationId xmlns:a16="http://schemas.microsoft.com/office/drawing/2014/main" id="{A2671018-6AF0-47DE-B613-87C87E944D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02" y="1078245"/>
            <a:ext cx="871790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9pPr>
          </a:lstStyle>
          <a:p>
            <a:pPr marL="457200" indent="-457200">
              <a:spcBef>
                <a:spcPct val="0"/>
              </a:spcBef>
              <a:buFont typeface="Arial" charset="0"/>
              <a:buChar char="•"/>
            </a:pPr>
            <a:r>
              <a:rPr lang="en-US" altLang="zh-CN" i="1" dirty="0">
                <a:latin typeface="Calibri" charset="0"/>
                <a:cs typeface="Calibri" charset="0"/>
              </a:rPr>
              <a:t>Game events </a:t>
            </a:r>
            <a:r>
              <a:rPr lang="en-US" altLang="zh-CN" dirty="0">
                <a:latin typeface="Calibri" charset="0"/>
                <a:cs typeface="Calibri" charset="0"/>
              </a:rPr>
              <a:t>and </a:t>
            </a:r>
            <a:r>
              <a:rPr lang="en-US" altLang="zh-CN" i="1" dirty="0">
                <a:latin typeface="Calibri" charset="0"/>
                <a:cs typeface="Calibri" charset="0"/>
              </a:rPr>
              <a:t>player actions</a:t>
            </a:r>
            <a:r>
              <a:rPr lang="en-US" altLang="zh-CN" dirty="0">
                <a:latin typeface="Calibri" charset="0"/>
                <a:cs typeface="Calibri" charset="0"/>
              </a:rPr>
              <a:t> for the 2015-2016 NHL season.</a:t>
            </a:r>
          </a:p>
          <a:p>
            <a:pPr marL="457200" indent="-457200">
              <a:spcBef>
                <a:spcPct val="0"/>
              </a:spcBef>
              <a:buFont typeface="Arial" charset="0"/>
              <a:buChar char="•"/>
            </a:pPr>
            <a:r>
              <a:rPr lang="en-US" altLang="zh-CN" dirty="0">
                <a:latin typeface="Calibri" charset="0"/>
                <a:cs typeface="Calibri" charset="0"/>
              </a:rPr>
              <a:t>Augment the data with derived features (red lines). </a:t>
            </a:r>
            <a:r>
              <a:rPr lang="en-US" altLang="zh-CN" i="1" dirty="0">
                <a:latin typeface="Calibri" charset="0"/>
                <a:cs typeface="Calibri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779662-618A-4257-8FBE-B6E14D1A7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100" y="1965520"/>
            <a:ext cx="5419512" cy="2830512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74109A-D456-4CD5-B19C-18BE79D70FE4}"/>
              </a:ext>
            </a:extLst>
          </p:cNvPr>
          <p:cNvCxnSpPr>
            <a:cxnSpLocks/>
          </p:cNvCxnSpPr>
          <p:nvPr/>
        </p:nvCxnSpPr>
        <p:spPr bwMode="auto">
          <a:xfrm>
            <a:off x="2739784" y="3257266"/>
            <a:ext cx="1410269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7" name="TextBox 6">
            <a:extLst>
              <a:ext uri="{FF2B5EF4-FFF2-40B4-BE49-F238E27FC236}">
                <a16:creationId xmlns:a16="http://schemas.microsoft.com/office/drawing/2014/main" id="{F1BF8EE4-90BB-4164-B177-47B6A28169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01" y="4852311"/>
            <a:ext cx="871790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charset="2"/>
              <a:buChar char="§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–"/>
              <a:defRPr>
                <a:solidFill>
                  <a:schemeClr val="tx1"/>
                </a:solidFill>
                <a:latin typeface="Helvetica" charset="0"/>
                <a:ea typeface="MS PGothic" charset="-128"/>
              </a:defRPr>
            </a:lvl9pPr>
          </a:lstStyle>
          <a:p>
            <a:pPr marL="457200" indent="-457200">
              <a:spcBef>
                <a:spcPct val="0"/>
              </a:spcBef>
              <a:buFont typeface="Arial" charset="0"/>
              <a:buChar char="•"/>
            </a:pPr>
            <a:r>
              <a:rPr lang="en-US" altLang="zh-CN" dirty="0">
                <a:latin typeface="Calibri" charset="0"/>
                <a:cs typeface="Calibri" charset="0"/>
              </a:rPr>
              <a:t>Divide NHL games into </a:t>
            </a:r>
            <a:r>
              <a:rPr lang="en-US" altLang="zh-CN" b="1" dirty="0">
                <a:latin typeface="Calibri" charset="0"/>
                <a:cs typeface="Calibri" charset="0"/>
              </a:rPr>
              <a:t>goal-scoring episodes </a:t>
            </a:r>
            <a:r>
              <a:rPr lang="en-US" altLang="zh-CN" dirty="0">
                <a:latin typeface="Calibri" charset="0"/>
                <a:cs typeface="Calibri" charset="0"/>
              </a:rPr>
              <a:t>that</a:t>
            </a:r>
          </a:p>
          <a:p>
            <a:pPr marL="1200150" lvl="1" indent="-457200">
              <a:spcBef>
                <a:spcPct val="0"/>
              </a:spcBef>
              <a:buFont typeface="Arial" charset="0"/>
              <a:buChar char="•"/>
            </a:pPr>
            <a:r>
              <a:rPr lang="en-US" altLang="zh-CN" dirty="0">
                <a:latin typeface="Calibri" charset="0"/>
                <a:cs typeface="Calibri" charset="0"/>
              </a:rPr>
              <a:t>Begin at the beginning of the game, or after a goal.</a:t>
            </a:r>
          </a:p>
          <a:p>
            <a:pPr marL="1200150" lvl="1" indent="-457200">
              <a:spcBef>
                <a:spcPct val="0"/>
              </a:spcBef>
              <a:buFont typeface="Arial" charset="0"/>
              <a:buChar char="•"/>
            </a:pPr>
            <a:r>
              <a:rPr lang="en-US" altLang="zh-CN" dirty="0">
                <a:latin typeface="Calibri" charset="0"/>
                <a:cs typeface="Calibri" charset="0"/>
              </a:rPr>
              <a:t>Terminate with a goal, or the end of the game.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FDA0C5-FBEA-430B-A094-C038632DB759}"/>
              </a:ext>
            </a:extLst>
          </p:cNvPr>
          <p:cNvCxnSpPr>
            <a:cxnSpLocks/>
          </p:cNvCxnSpPr>
          <p:nvPr/>
        </p:nvCxnSpPr>
        <p:spPr bwMode="auto">
          <a:xfrm>
            <a:off x="2739785" y="3476768"/>
            <a:ext cx="1410269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B431D74-A228-49F6-A615-B2285E5437CE}"/>
              </a:ext>
            </a:extLst>
          </p:cNvPr>
          <p:cNvCxnSpPr>
            <a:cxnSpLocks/>
          </p:cNvCxnSpPr>
          <p:nvPr/>
        </p:nvCxnSpPr>
        <p:spPr bwMode="auto">
          <a:xfrm>
            <a:off x="2739787" y="4055661"/>
            <a:ext cx="1410269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5280470-0F97-416C-A1E1-D39D1FC36386}"/>
              </a:ext>
            </a:extLst>
          </p:cNvPr>
          <p:cNvCxnSpPr>
            <a:cxnSpLocks/>
          </p:cNvCxnSpPr>
          <p:nvPr/>
        </p:nvCxnSpPr>
        <p:spPr bwMode="auto">
          <a:xfrm>
            <a:off x="2332628" y="4487838"/>
            <a:ext cx="2224585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73CC7B-291F-4033-A244-3527B2151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1996"/>
          <a:stretch/>
        </p:blipFill>
        <p:spPr>
          <a:xfrm>
            <a:off x="1075133" y="2289463"/>
            <a:ext cx="6993733" cy="3021723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DRL</a:t>
            </a:r>
            <a:r>
              <a:rPr lang="zh-CN" altLang="en-US" dirty="0"/>
              <a:t> </a:t>
            </a:r>
            <a:r>
              <a:rPr lang="en-US" altLang="zh-CN" dirty="0"/>
              <a:t>Model (Liu and Schulte IJCAI 2018)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136966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defRPr/>
            </a:pPr>
            <a:r>
              <a:rPr lang="en-US" altLang="zh-CN" sz="4000" b="1" dirty="0">
                <a:latin typeface="Calibri" charset="0"/>
                <a:ea typeface="Calibri" charset="0"/>
                <a:cs typeface="Calibri" charset="0"/>
              </a:rPr>
              <a:t>DRL</a:t>
            </a:r>
            <a:r>
              <a:rPr lang="zh-CN" altLang="en-US" sz="4000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000" b="1" dirty="0">
                <a:latin typeface="Calibri" charset="0"/>
                <a:ea typeface="Calibri" charset="0"/>
                <a:cs typeface="Calibri" charset="0"/>
              </a:rPr>
              <a:t>Model</a:t>
            </a:r>
            <a:endParaRPr lang="en-US" sz="4000" b="1" dirty="0">
              <a:latin typeface="Calibri" charset="0"/>
              <a:ea typeface="Calibri" charset="0"/>
              <a:cs typeface="Calibri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6"/>
              <p:cNvSpPr txBox="1">
                <a:spLocks noChangeArrowheads="1"/>
              </p:cNvSpPr>
              <p:nvPr/>
            </p:nvSpPr>
            <p:spPr bwMode="auto">
              <a:xfrm>
                <a:off x="152400" y="1089134"/>
                <a:ext cx="8717901" cy="1200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accent1"/>
                  </a:buClr>
                  <a:defRPr>
                    <a:solidFill>
                      <a:schemeClr val="tx1"/>
                    </a:solidFill>
                    <a:latin typeface="Helvetica" charset="0"/>
                    <a:ea typeface="MS PGothic" charset="-128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Helvetica" charset="0"/>
                    <a:ea typeface="MS PGothic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charset="2"/>
                  <a:buChar char="§"/>
                  <a:defRPr>
                    <a:solidFill>
                      <a:schemeClr val="tx1"/>
                    </a:solidFill>
                    <a:latin typeface="Helvetica" charset="0"/>
                    <a:ea typeface="MS PGothic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1"/>
                  </a:buClr>
                  <a:buChar char="–"/>
                  <a:defRPr>
                    <a:solidFill>
                      <a:schemeClr val="tx1"/>
                    </a:solidFill>
                    <a:latin typeface="Helvetica" charset="0"/>
                    <a:ea typeface="MS PGothic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2"/>
                  </a:buClr>
                  <a:buFont typeface="Times" charset="0"/>
                  <a:buChar char="–"/>
                  <a:defRPr>
                    <a:solidFill>
                      <a:schemeClr val="tx1"/>
                    </a:solidFill>
                    <a:latin typeface="Helvetica" charset="0"/>
                    <a:ea typeface="MS PGothic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–"/>
                  <a:defRPr>
                    <a:solidFill>
                      <a:schemeClr val="tx1"/>
                    </a:solidFill>
                    <a:latin typeface="Helvetica" charset="0"/>
                    <a:ea typeface="MS PGothic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–"/>
                  <a:defRPr>
                    <a:solidFill>
                      <a:schemeClr val="tx1"/>
                    </a:solidFill>
                    <a:latin typeface="Helvetica" charset="0"/>
                    <a:ea typeface="MS PGothic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–"/>
                  <a:defRPr>
                    <a:solidFill>
                      <a:schemeClr val="tx1"/>
                    </a:solidFill>
                    <a:latin typeface="Helvetica" charset="0"/>
                    <a:ea typeface="MS PGothic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–"/>
                  <a:defRPr>
                    <a:solidFill>
                      <a:schemeClr val="tx1"/>
                    </a:solidFill>
                    <a:latin typeface="Helvetica" charset="0"/>
                    <a:ea typeface="MS PGothic" charset="-128"/>
                  </a:defRPr>
                </a:lvl9pPr>
              </a:lstStyle>
              <a:p>
                <a:pPr marL="457200" indent="-457200">
                  <a:spcBef>
                    <a:spcPct val="0"/>
                  </a:spcBef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cs typeface="Calibri" charset="0"/>
                  </a:rPr>
                  <a:t>Estimate chance that team scores the next goal given current match state and action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dirty="0">
                            <a:latin typeface="Cambria Math" panose="02040503050406030204" pitchFamily="18" charset="0"/>
                          </a:rPr>
                          <m:t>𝑸</m:t>
                        </m:r>
                      </m:e>
                      <m:sub>
                        <m:r>
                          <a:rPr lang="en-US" altLang="zh-CN" dirty="0">
                            <a:latin typeface="Cambria Math" panose="02040503050406030204" pitchFamily="18" charset="0"/>
                          </a:rPr>
                          <m:t>𝒕𝒆𝒂𝒎</m:t>
                        </m:r>
                      </m:sub>
                    </m:sSub>
                    <m:r>
                      <a:rPr lang="en-US" altLang="zh-CN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dirty="0">
                        <a:latin typeface="Cambria Math" panose="02040503050406030204" pitchFamily="18" charset="0"/>
                      </a:rPr>
                      <m:t>𝒔</m:t>
                    </m:r>
                    <m:r>
                      <a:rPr lang="en-US" altLang="zh-CN" dirty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dirty="0">
                        <a:latin typeface="Cambria Math" panose="02040503050406030204" pitchFamily="18" charset="0"/>
                      </a:rPr>
                      <m:t>𝒂</m:t>
                    </m:r>
                    <m:r>
                      <a:rPr lang="en-US" altLang="zh-CN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>
                    <a:latin typeface="Calibri" charset="0"/>
                    <a:cs typeface="Calibri" charset="0"/>
                  </a:rPr>
                  <a:t>.</a:t>
                </a:r>
              </a:p>
              <a:p>
                <a:pPr marL="457200" indent="-457200">
                  <a:spcBef>
                    <a:spcPct val="0"/>
                  </a:spcBef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cs typeface="Calibri" charset="0"/>
                  </a:rPr>
                  <a:t>Recurrent</a:t>
                </a:r>
                <a:r>
                  <a:rPr lang="zh-CN" altLang="en-US" dirty="0">
                    <a:latin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cs typeface="Calibri" charset="0"/>
                  </a:rPr>
                  <a:t>network</a:t>
                </a:r>
                <a:r>
                  <a:rPr lang="zh-CN" altLang="en-US" dirty="0">
                    <a:latin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cs typeface="Calibri" charset="0"/>
                  </a:rPr>
                  <a:t>with</a:t>
                </a:r>
                <a:r>
                  <a:rPr lang="zh-CN" altLang="en-US" dirty="0">
                    <a:latin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cs typeface="Calibri" charset="0"/>
                  </a:rPr>
                  <a:t>dynamic</a:t>
                </a:r>
                <a:r>
                  <a:rPr lang="zh-CN" altLang="en-US" dirty="0">
                    <a:latin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cs typeface="Calibri" charset="0"/>
                  </a:rPr>
                  <a:t>trace</a:t>
                </a:r>
                <a:r>
                  <a:rPr lang="zh-CN" altLang="en-US" dirty="0">
                    <a:latin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cs typeface="Calibri" charset="0"/>
                  </a:rPr>
                  <a:t>length</a:t>
                </a:r>
                <a:r>
                  <a:rPr lang="zh-CN" altLang="en-US" dirty="0">
                    <a:latin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cs typeface="Calibri" charset="0"/>
                  </a:rPr>
                  <a:t>LSTM.</a:t>
                </a:r>
              </a:p>
            </p:txBody>
          </p:sp>
        </mc:Choice>
        <mc:Fallback>
          <p:sp>
            <p:nvSpPr>
              <p:cNvPr id="9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52400" y="1089134"/>
                <a:ext cx="8717901" cy="1200329"/>
              </a:xfrm>
              <a:prstGeom prst="rect">
                <a:avLst/>
              </a:prstGeom>
              <a:blipFill>
                <a:blip r:embed="rId4"/>
                <a:stretch>
                  <a:fillRect l="-909" t="-4061" b="-1066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E76DA825-8A53-4C99-9D78-0B8FD4F0AA0A}"/>
              </a:ext>
            </a:extLst>
          </p:cNvPr>
          <p:cNvSpPr txBox="1"/>
          <p:nvPr/>
        </p:nvSpPr>
        <p:spPr>
          <a:xfrm>
            <a:off x="1483845" y="5404968"/>
            <a:ext cx="3142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Temporal Projection: evolution of scoring probabilities for the next goal</a:t>
            </a:r>
            <a:endParaRPr 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C0BF5-84BC-4D7B-8024-CB10C9BF85E5}"/>
              </a:ext>
            </a:extLst>
          </p:cNvPr>
          <p:cNvSpPr txBox="1"/>
          <p:nvPr/>
        </p:nvSpPr>
        <p:spPr>
          <a:xfrm>
            <a:off x="4626753" y="5404968"/>
            <a:ext cx="36466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Spatial Projection (for shot): The probability that the home team scores the next goal after taking a shot at a rink location</a:t>
            </a:r>
          </a:p>
        </p:txBody>
      </p:sp>
    </p:spTree>
    <p:extLst>
      <p:ext uri="{BB962C8B-B14F-4D97-AF65-F5344CB8AC3E}">
        <p14:creationId xmlns:p14="http://schemas.microsoft.com/office/powerpoint/2010/main" val="899713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Goal Impact Metric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136966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defRPr/>
            </a:pPr>
            <a:r>
              <a:rPr lang="en-US" altLang="zh-CN" sz="4000" b="1" dirty="0">
                <a:latin typeface="Calibri" charset="0"/>
                <a:ea typeface="Calibri" charset="0"/>
                <a:cs typeface="Calibri" charset="0"/>
              </a:rPr>
              <a:t>Goal</a:t>
            </a:r>
            <a:r>
              <a:rPr lang="zh-CN" altLang="en-US" sz="4000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000" b="1" dirty="0">
                <a:latin typeface="Calibri" charset="0"/>
                <a:ea typeface="Calibri" charset="0"/>
                <a:cs typeface="Calibri" charset="0"/>
              </a:rPr>
              <a:t>Impact</a:t>
            </a:r>
            <a:r>
              <a:rPr lang="zh-CN" altLang="en-US" sz="4000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000" b="1" dirty="0">
                <a:latin typeface="Calibri" charset="0"/>
                <a:ea typeface="Calibri" charset="0"/>
                <a:cs typeface="Calibri" charset="0"/>
              </a:rPr>
              <a:t>Metric</a:t>
            </a:r>
            <a:endParaRPr lang="en-US" sz="4000" b="1" dirty="0">
              <a:latin typeface="Calibri" charset="0"/>
              <a:ea typeface="Calibri" charset="0"/>
              <a:cs typeface="Calibri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29784" y="1749157"/>
                <a:ext cx="8484432" cy="38483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buClr>
                    <a:schemeClr val="accent1"/>
                  </a:buClr>
                  <a:buFont typeface="Arial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b="1" i="1" dirty="0" smtClean="0">
                        <a:latin typeface="Cambria Math" charset="0"/>
                        <a:ea typeface="Calibri" charset="0"/>
                        <a:cs typeface="Calibri" charset="0"/>
                      </a:rPr>
                      <m:t>𝑰𝒎𝒑𝒂𝒄𝒕</m:t>
                    </m:r>
                    <m:r>
                      <a:rPr lang="en-US" altLang="zh-CN" b="1" i="1" dirty="0" smtClean="0">
                        <a:latin typeface="Cambria Math" charset="0"/>
                        <a:ea typeface="Calibri" charset="0"/>
                        <a:cs typeface="Calibri" charset="0"/>
                      </a:rPr>
                      <m:t>(</m:t>
                    </m:r>
                    <m:sSub>
                      <m:sSubPr>
                        <m:ctrlPr>
                          <a:rPr lang="en-US" altLang="zh-CN" b="1" i="1" dirty="0" smtClean="0">
                            <a:latin typeface="Cambria Math" panose="02040503050406030204" pitchFamily="18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US" altLang="zh-CN" b="1" i="1" dirty="0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𝒔</m:t>
                        </m:r>
                      </m:e>
                      <m:sub>
                        <m:r>
                          <a:rPr lang="en-US" altLang="zh-CN" b="1" i="1" dirty="0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𝒕</m:t>
                        </m:r>
                      </m:sub>
                    </m:sSub>
                    <m:r>
                      <a:rPr lang="en-US" altLang="zh-CN" b="1" i="1" dirty="0" smtClean="0">
                        <a:latin typeface="Cambria Math" charset="0"/>
                        <a:ea typeface="Calibri" charset="0"/>
                        <a:cs typeface="Calibri" charset="0"/>
                      </a:rPr>
                      <m:t>,</m:t>
                    </m:r>
                    <m:sSub>
                      <m:sSubPr>
                        <m:ctrlPr>
                          <a:rPr lang="en-US" altLang="zh-CN" b="1" i="1" dirty="0" smtClean="0">
                            <a:latin typeface="Cambria Math" panose="02040503050406030204" pitchFamily="18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US" altLang="zh-CN" b="1" i="1" dirty="0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𝒂</m:t>
                        </m:r>
                      </m:e>
                      <m:sub>
                        <m:r>
                          <a:rPr lang="en-US" altLang="zh-CN" b="1" i="1" dirty="0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𝒕</m:t>
                        </m:r>
                      </m:sub>
                    </m:sSub>
                    <m:r>
                      <a:rPr lang="en-US" altLang="zh-CN" b="1" i="1" dirty="0" smtClean="0">
                        <a:latin typeface="Cambria Math" charset="0"/>
                        <a:ea typeface="Calibri" charset="0"/>
                        <a:cs typeface="Calibri" charset="0"/>
                      </a:rPr>
                      <m:t>)</m:t>
                    </m:r>
                    <m:r>
                      <a:rPr lang="zh-CN" altLang="en-US" b="1" i="1" dirty="0" smtClean="0">
                        <a:latin typeface="Cambria Math" charset="0"/>
                        <a:ea typeface="Calibri" charset="0"/>
                        <a:cs typeface="Calibri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b="0" i="0" dirty="0" smtClean="0">
                        <a:latin typeface="Cambria Math" charset="0"/>
                        <a:ea typeface="Calibri" charset="0"/>
                        <a:cs typeface="Calibri" charset="0"/>
                      </a:rPr>
                      <m:t>m</m:t>
                    </m:r>
                  </m:oMath>
                </a14:m>
                <a:r>
                  <a:rPr lang="en-US" dirty="0">
                    <a:latin typeface="Calibri" charset="0"/>
                    <a:ea typeface="Calibri" charset="0"/>
                    <a:cs typeface="Calibri" charset="0"/>
                  </a:rPr>
                  <a:t>easure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s</a:t>
                </a:r>
                <a:r>
                  <a:rPr lang="en-US" dirty="0">
                    <a:latin typeface="Calibri" charset="0"/>
                    <a:ea typeface="Calibri" charset="0"/>
                    <a:cs typeface="Calibri" charset="0"/>
                  </a:rPr>
                  <a:t> the quality of action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 smtClean="0">
                            <a:latin typeface="Cambria Math" panose="02040503050406030204" pitchFamily="18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US" altLang="zh-CN" b="0" i="1" dirty="0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dirty="0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dirty="0">
                    <a:latin typeface="Calibri" charset="0"/>
                    <a:ea typeface="Calibri" charset="0"/>
                    <a:cs typeface="Calibri" charset="0"/>
                  </a:rPr>
                  <a:t>by how much it changes the expected return of a player's team.</a:t>
                </a:r>
              </a:p>
              <a:p>
                <a:pPr marL="457200" indent="-457200" algn="ctr">
                  <a:buAutoNum type="arabicPeriod"/>
                </a:pPr>
                <a:endParaRPr lang="en-US" sz="800" dirty="0">
                  <a:latin typeface="Calibri" charset="0"/>
                  <a:ea typeface="Calibri" charset="0"/>
                  <a:cs typeface="Calibri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libri" charset="0"/>
                              <a:cs typeface="Calibri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𝑖𝑚𝑝𝑎𝑐𝑡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𝑡𝑒𝑎𝑚</m:t>
                          </m:r>
                        </m:sup>
                      </m:sSup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libri" charset="0"/>
                              <a:cs typeface="Calibri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latin typeface="Cambria Math" charset="0"/>
                          <a:ea typeface="Calibri" charset="0"/>
                          <a:cs typeface="Calibri" charset="0"/>
                        </a:rPr>
                        <m:t>=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libri" charset="0"/>
                              <a:cs typeface="Calibri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𝑄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𝑡𝑒𝑎𝑚</m:t>
                          </m:r>
                        </m:sup>
                      </m:sSup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libri" charset="0"/>
                              <a:cs typeface="Calibri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latin typeface="Cambria Math" charset="0"/>
                          <a:ea typeface="Calibri" charset="0"/>
                          <a:cs typeface="Calibri" charset="0"/>
                        </a:rPr>
                        <m:t>−</m:t>
                      </m:r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libri" charset="0"/>
                              <a:cs typeface="Calibri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𝑄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𝑡𝑒𝑎𝑚</m:t>
                          </m:r>
                        </m:sup>
                      </m:sSup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libri" charset="0"/>
                              <a:cs typeface="Calibri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𝑡</m:t>
                              </m:r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𝑡</m:t>
                              </m:r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b="0" dirty="0">
                  <a:latin typeface="Calibri" charset="0"/>
                  <a:ea typeface="Calibri" charset="0"/>
                  <a:cs typeface="Calibri" charset="0"/>
                </a:endParaRPr>
              </a:p>
              <a:p>
                <a:pPr marL="457200" indent="-457200">
                  <a:buClr>
                    <a:schemeClr val="accent1"/>
                  </a:buClr>
                  <a:buFont typeface="Arial" charset="0"/>
                  <a:buChar char="•"/>
                </a:pPr>
                <a:endParaRPr lang="en-US" dirty="0">
                  <a:latin typeface="Calibri" charset="0"/>
                  <a:ea typeface="Calibri" charset="0"/>
                  <a:cs typeface="Calibri" charset="0"/>
                </a:endParaRPr>
              </a:p>
              <a:p>
                <a:pPr marL="457200" indent="-457200">
                  <a:buClr>
                    <a:schemeClr val="accent1"/>
                  </a:buClr>
                  <a:buFont typeface="Arial" charset="0"/>
                  <a:buChar char="•"/>
                </a:pPr>
                <a:endParaRPr lang="en-US" sz="3200" dirty="0">
                  <a:latin typeface="Calibri" charset="0"/>
                  <a:ea typeface="Calibri" charset="0"/>
                  <a:cs typeface="Calibri" charset="0"/>
                </a:endParaRPr>
              </a:p>
              <a:p>
                <a:pPr marL="457200" indent="-457200">
                  <a:buClr>
                    <a:schemeClr val="accent1"/>
                  </a:buClr>
                  <a:buFont typeface="Arial" charset="0"/>
                  <a:buChar char="•"/>
                </a:pP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Define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b="1" dirty="0">
                    <a:latin typeface="Calibri" charset="0"/>
                    <a:ea typeface="Calibri" charset="0"/>
                    <a:cs typeface="Calibri" charset="0"/>
                  </a:rPr>
                  <a:t>Goal</a:t>
                </a:r>
                <a:r>
                  <a:rPr lang="zh-CN" altLang="en-US" b="1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b="1" dirty="0">
                    <a:latin typeface="Calibri" charset="0"/>
                    <a:ea typeface="Calibri" charset="0"/>
                    <a:cs typeface="Calibri" charset="0"/>
                  </a:rPr>
                  <a:t>Impact</a:t>
                </a:r>
                <a:r>
                  <a:rPr lang="zh-CN" altLang="en-US" b="1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b="1" dirty="0">
                    <a:latin typeface="Calibri" charset="0"/>
                    <a:ea typeface="Calibri" charset="0"/>
                    <a:cs typeface="Calibri" charset="0"/>
                  </a:rPr>
                  <a:t>Metric</a:t>
                </a:r>
                <a:r>
                  <a:rPr lang="zh-CN" altLang="en-US" b="1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b="1" dirty="0">
                    <a:latin typeface="Calibri" charset="0"/>
                    <a:ea typeface="Calibri" charset="0"/>
                    <a:cs typeface="Calibri" charset="0"/>
                  </a:rPr>
                  <a:t>(GIM)</a:t>
                </a:r>
                <a:r>
                  <a:rPr lang="zh-CN" altLang="en-US" b="1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of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player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charset="0"/>
                        <a:ea typeface="Calibri" charset="0"/>
                        <a:cs typeface="Calibri" charset="0"/>
                      </a:rPr>
                      <m:t>𝑖</m:t>
                    </m:r>
                  </m:oMath>
                </a14:m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by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the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total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impact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of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a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player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in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entire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game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season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dataset</a:t>
                </a:r>
                <a:r>
                  <a:rPr lang="zh-CN" altLang="en-US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charset="0"/>
                        <a:ea typeface="Calibri" charset="0"/>
                        <a:cs typeface="Calibri" charset="0"/>
                      </a:rPr>
                      <m:t>𝐷</m:t>
                    </m:r>
                  </m:oMath>
                </a14:m>
                <a:r>
                  <a:rPr lang="en-US" altLang="zh-CN" dirty="0">
                    <a:latin typeface="Calibri" charset="0"/>
                    <a:ea typeface="Calibri" charset="0"/>
                    <a:cs typeface="Calibri" charset="0"/>
                  </a:rPr>
                  <a:t>.</a:t>
                </a:r>
                <a:endParaRPr lang="en-US" altLang="zh-CN" sz="800" dirty="0">
                  <a:latin typeface="Calibri" charset="0"/>
                  <a:ea typeface="Calibri" charset="0"/>
                  <a:cs typeface="Calibri" charset="0"/>
                </a:endParaRPr>
              </a:p>
              <a:p>
                <a:pPr>
                  <a:buClr>
                    <a:schemeClr val="accent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libri" charset="0"/>
                              <a:cs typeface="Calibri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𝐺𝐼𝑀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𝑖</m:t>
                          </m:r>
                        </m:sup>
                      </m:sSup>
                      <m:r>
                        <a:rPr lang="en-US" altLang="zh-CN" b="0" i="1" smtClean="0">
                          <a:latin typeface="Cambria Math" charset="0"/>
                          <a:ea typeface="Calibri" charset="0"/>
                          <a:cs typeface="Calibri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charset="0"/>
                          <a:ea typeface="Calibri" charset="0"/>
                          <a:cs typeface="Calibri" charset="0"/>
                        </a:rPr>
                        <m:t>𝐷</m:t>
                      </m:r>
                      <m:r>
                        <a:rPr lang="en-US" altLang="zh-CN" b="0" i="1" smtClean="0">
                          <a:latin typeface="Cambria Math" charset="0"/>
                          <a:ea typeface="Calibri" charset="0"/>
                          <a:cs typeface="Calibri" charset="0"/>
                        </a:rPr>
                        <m:t>)=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  <a:ea typeface="Calibri" charset="0"/>
                              <a:cs typeface="Calibri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𝑠</m:t>
                          </m:r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charset="0"/>
                              <a:ea typeface="Calibri" charset="0"/>
                              <a:cs typeface="Calibri" charset="0"/>
                            </a:rPr>
                            <m:t>𝑎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𝐷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𝑖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libri" charset="0"/>
                                  <a:cs typeface="Calibri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𝑠</m:t>
                              </m:r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,</m:t>
                              </m:r>
                              <m:r>
                                <a:rPr lang="en-US" altLang="zh-CN" b="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𝑎</m:t>
                              </m:r>
                            </m:e>
                          </m:d>
                          <m:r>
                            <a:rPr lang="en-US" altLang="zh-CN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×</m:t>
                          </m:r>
                          <m:sSup>
                            <m:s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𝑖𝑚𝑝𝑎𝑐𝑡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𝑡𝑒𝑎𝑚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altLang="zh-CN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US" altLang="zh-CN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𝑠</m:t>
                          </m:r>
                          <m:r>
                            <a:rPr lang="en-US" altLang="zh-CN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  <m:r>
                            <a:rPr lang="en-US" altLang="zh-CN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784" y="1749157"/>
                <a:ext cx="8484432" cy="3848361"/>
              </a:xfrm>
              <a:prstGeom prst="rect">
                <a:avLst/>
              </a:prstGeom>
              <a:blipFill rotWithShape="0">
                <a:blip r:embed="rId3"/>
                <a:stretch>
                  <a:fillRect l="-934" t="-125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Connector 9"/>
          <p:cNvCxnSpPr/>
          <p:nvPr/>
        </p:nvCxnSpPr>
        <p:spPr bwMode="auto">
          <a:xfrm>
            <a:off x="3733800" y="3118594"/>
            <a:ext cx="4435839" cy="2998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5468D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TextBox 10"/>
          <p:cNvSpPr txBox="1"/>
          <p:nvPr/>
        </p:nvSpPr>
        <p:spPr>
          <a:xfrm>
            <a:off x="3733800" y="3148574"/>
            <a:ext cx="49155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</a:rPr>
              <a:t>Difference</a:t>
            </a:r>
            <a:r>
              <a:rPr lang="zh-CN" altLang="en-US" dirty="0">
                <a:solidFill>
                  <a:schemeClr val="accent6"/>
                </a:solidFill>
              </a:rPr>
              <a:t> </a:t>
            </a:r>
            <a:r>
              <a:rPr lang="en-US" altLang="zh-CN" dirty="0">
                <a:solidFill>
                  <a:schemeClr val="accent6"/>
                </a:solidFill>
              </a:rPr>
              <a:t>of</a:t>
            </a:r>
            <a:r>
              <a:rPr lang="zh-CN" altLang="en-US" dirty="0">
                <a:solidFill>
                  <a:schemeClr val="accent6"/>
                </a:solidFill>
              </a:rPr>
              <a:t> </a:t>
            </a:r>
            <a:r>
              <a:rPr lang="en-US" altLang="zh-CN" dirty="0">
                <a:solidFill>
                  <a:schemeClr val="accent6"/>
                </a:solidFill>
              </a:rPr>
              <a:t>consecutive</a:t>
            </a:r>
            <a:r>
              <a:rPr lang="zh-CN" altLang="en-US" dirty="0">
                <a:solidFill>
                  <a:schemeClr val="accent6"/>
                </a:solidFill>
              </a:rPr>
              <a:t> </a:t>
            </a:r>
            <a:r>
              <a:rPr lang="en-US" altLang="zh-CN" dirty="0">
                <a:solidFill>
                  <a:schemeClr val="accent6"/>
                </a:solidFill>
              </a:rPr>
              <a:t>Q</a:t>
            </a:r>
            <a:r>
              <a:rPr lang="zh-CN" altLang="en-US" dirty="0">
                <a:solidFill>
                  <a:schemeClr val="accent6"/>
                </a:solidFill>
              </a:rPr>
              <a:t> </a:t>
            </a:r>
            <a:r>
              <a:rPr lang="en-US" altLang="zh-CN" dirty="0">
                <a:solidFill>
                  <a:schemeClr val="accent6"/>
                </a:solidFill>
              </a:rPr>
              <a:t>values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44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Goal Impact Metric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136966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defRPr/>
            </a:pPr>
            <a:r>
              <a:rPr lang="en-US" altLang="zh-CN" sz="4000" b="1" dirty="0">
                <a:latin typeface="Calibri" charset="0"/>
                <a:ea typeface="Calibri" charset="0"/>
                <a:cs typeface="Calibri" charset="0"/>
              </a:rPr>
              <a:t>Goal</a:t>
            </a:r>
            <a:r>
              <a:rPr lang="zh-CN" altLang="en-US" sz="4000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000" b="1" dirty="0">
                <a:latin typeface="Calibri" charset="0"/>
                <a:ea typeface="Calibri" charset="0"/>
                <a:cs typeface="Calibri" charset="0"/>
              </a:rPr>
              <a:t>Impact</a:t>
            </a:r>
            <a:r>
              <a:rPr lang="zh-CN" altLang="en-US" sz="4000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4000" b="1" dirty="0">
                <a:latin typeface="Calibri" charset="0"/>
                <a:ea typeface="Calibri" charset="0"/>
                <a:cs typeface="Calibri" charset="0"/>
              </a:rPr>
              <a:t>Metric</a:t>
            </a:r>
            <a:endParaRPr lang="en-US" sz="40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9784" y="1243786"/>
            <a:ext cx="8484432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The </a:t>
            </a:r>
            <a:r>
              <a:rPr lang="en-US" altLang="zh-CN" b="1" dirty="0">
                <a:latin typeface="Calibri" charset="0"/>
                <a:ea typeface="Calibri" charset="0"/>
                <a:cs typeface="Calibri" charset="0"/>
              </a:rPr>
              <a:t>Impact </a:t>
            </a: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metric passes “eye test”.</a:t>
            </a:r>
          </a:p>
          <a:p>
            <a:pPr marL="457200" indent="-4572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Correlates strongly with goals, points, salary, etc. in NHL.</a:t>
            </a:r>
          </a:p>
          <a:p>
            <a:pPr marL="457200" indent="-4572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Consistent between and within seasons.</a:t>
            </a:r>
          </a:p>
          <a:p>
            <a:pPr marL="457200" indent="-4572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All actions including </a:t>
            </a:r>
            <a:r>
              <a:rPr lang="en-US" altLang="zh-CN" b="1" dirty="0">
                <a:latin typeface="Calibri" charset="0"/>
                <a:ea typeface="Calibri" charset="0"/>
                <a:cs typeface="Calibri" charset="0"/>
              </a:rPr>
              <a:t>defensive</a:t>
            </a: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altLang="zh-CN" b="1" dirty="0">
                <a:latin typeface="Calibri" charset="0"/>
                <a:ea typeface="Calibri" charset="0"/>
                <a:cs typeface="Calibri" charset="0"/>
              </a:rPr>
              <a:t>offensive </a:t>
            </a: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actions.</a:t>
            </a:r>
            <a:r>
              <a:rPr lang="en-US" altLang="zh-CN" b="1" dirty="0">
                <a:latin typeface="Calibri" charset="0"/>
                <a:ea typeface="Calibri" charset="0"/>
                <a:cs typeface="Calibri" charset="0"/>
              </a:rPr>
              <a:t> </a:t>
            </a:r>
            <a:endParaRPr lang="en-US" altLang="zh-CN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Clr>
                <a:schemeClr val="accent1"/>
              </a:buClr>
              <a:buFont typeface="Arial" charset="0"/>
              <a:buChar char="•"/>
            </a:pPr>
            <a:endParaRPr lang="en-US" altLang="zh-CN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Clr>
                <a:schemeClr val="accent1"/>
              </a:buClr>
              <a:buFont typeface="Arial" charset="0"/>
              <a:buChar char="•"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>
              <a:buClr>
                <a:schemeClr val="accent1"/>
              </a:buClr>
            </a:pPr>
            <a:endParaRPr lang="en-US" sz="32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07C6EB-3D06-44A9-99DD-145D2BEE9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37" y="2973008"/>
            <a:ext cx="7324725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040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the DRL Model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Department name/presenter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335547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Model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136966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DINPro-Medium" charset="0"/>
                <a:ea typeface="MS PGothic" panose="020B0600070205080204" pitchFamily="34" charset="-128"/>
                <a:cs typeface="ＭＳ Ｐゴシック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DINPro-Medium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defRPr/>
            </a:pPr>
            <a:r>
              <a:rPr lang="en-US" sz="4000" b="1" dirty="0">
                <a:latin typeface="Calibri" charset="0"/>
                <a:ea typeface="Calibri" charset="0"/>
                <a:cs typeface="Calibri" charset="0"/>
              </a:rPr>
              <a:t>Model</a:t>
            </a:r>
          </a:p>
        </p:txBody>
      </p:sp>
      <p:sp>
        <p:nvSpPr>
          <p:cNvPr id="2" name="Rectangle 1"/>
          <p:cNvSpPr/>
          <p:nvPr/>
        </p:nvSpPr>
        <p:spPr>
          <a:xfrm>
            <a:off x="277355" y="1148486"/>
            <a:ext cx="8752914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altLang="zh-CN" sz="2800" dirty="0">
                <a:latin typeface="Calibri" charset="0"/>
                <a:ea typeface="Calibri" charset="0"/>
                <a:cs typeface="Calibri" charset="0"/>
              </a:rPr>
              <a:t>Mimic Learning Framework for </a:t>
            </a:r>
            <a:r>
              <a:rPr lang="en-US" altLang="zh-CN" sz="2800" b="1" dirty="0">
                <a:latin typeface="Calibri" charset="0"/>
                <a:ea typeface="Calibri" charset="0"/>
                <a:cs typeface="Calibri" charset="0"/>
              </a:rPr>
              <a:t>General Model</a:t>
            </a:r>
            <a:r>
              <a:rPr lang="en-US" altLang="zh-CN" sz="2800" dirty="0">
                <a:latin typeface="Calibri" charset="0"/>
                <a:ea typeface="Calibri" charset="0"/>
                <a:cs typeface="Calibri" charset="0"/>
              </a:rPr>
              <a:t>: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Mimicking Q functions and impact separately.</a:t>
            </a: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History Window of last 10 observations.</a:t>
            </a: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r>
              <a:rPr lang="en-US" altLang="zh-CN" dirty="0">
                <a:latin typeface="Calibri" charset="0"/>
                <a:ea typeface="Calibri" charset="0"/>
                <a:cs typeface="Calibri" charset="0"/>
              </a:rPr>
              <a:t>A Multi-variate Regression Tree (MRT) trained with CART method.</a:t>
            </a:r>
          </a:p>
          <a:p>
            <a:pPr marL="342900" indent="-342900">
              <a:buClr>
                <a:schemeClr val="accent1"/>
              </a:buClr>
              <a:buFont typeface="Arial" charset="0"/>
              <a:buChar char="•"/>
            </a:pPr>
            <a:endParaRPr lang="en-US" altLang="zh-CN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D4041-76C5-4427-965A-5CE62DD71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812291"/>
            <a:ext cx="7362825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66534"/>
      </p:ext>
    </p:extLst>
  </p:cSld>
  <p:clrMapOvr>
    <a:masterClrMapping/>
  </p:clrMapOvr>
</p:sld>
</file>

<file path=ppt/theme/theme1.xml><?xml version="1.0" encoding="utf-8"?>
<a:theme xmlns:a="http://schemas.openxmlformats.org/drawingml/2006/main" name="SFU_Template_Beta_0.2">
  <a:themeElements>
    <a:clrScheme name="SFU_Template_Beta_0.2 13">
      <a:dk1>
        <a:srgbClr val="000000"/>
      </a:dk1>
      <a:lt1>
        <a:srgbClr val="FFFFFF"/>
      </a:lt1>
      <a:dk2>
        <a:srgbClr val="FFFFFF"/>
      </a:dk2>
      <a:lt2>
        <a:srgbClr val="464847"/>
      </a:lt2>
      <a:accent1>
        <a:srgbClr val="9E0927"/>
      </a:accent1>
      <a:accent2>
        <a:srgbClr val="003874"/>
      </a:accent2>
      <a:accent3>
        <a:srgbClr val="FFFFFF"/>
      </a:accent3>
      <a:accent4>
        <a:srgbClr val="000000"/>
      </a:accent4>
      <a:accent5>
        <a:srgbClr val="CCAAAC"/>
      </a:accent5>
      <a:accent6>
        <a:srgbClr val="003268"/>
      </a:accent6>
      <a:hlink>
        <a:srgbClr val="006AA8"/>
      </a:hlink>
      <a:folHlink>
        <a:srgbClr val="BA2B48"/>
      </a:folHlink>
    </a:clrScheme>
    <a:fontScheme name="SFU_Template_Beta_0.2">
      <a:majorFont>
        <a:latin typeface="DINPro-Medium"/>
        <a:ea typeface="ＭＳ Ｐゴシック"/>
        <a:cs typeface="ＭＳ Ｐゴシック"/>
      </a:majorFont>
      <a:minorFont>
        <a:latin typeface="Helvetic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  <a:txDef>
      <a:spPr>
        <a:noFill/>
      </a:spPr>
      <a:bodyPr wrap="none" lIns="0" tIns="0" rIns="0" bIns="0" rtlCol="0">
        <a:spAutoFit/>
      </a:bodyPr>
      <a:lstStyle>
        <a:defPPr algn="l">
          <a:defRPr b="0" i="1" smtClean="0">
            <a:latin typeface="Cambria Math" panose="02040503050406030204" pitchFamily="18" charset="0"/>
          </a:defRPr>
        </a:defPPr>
      </a:lstStyle>
    </a:txDef>
  </a:objectDefaults>
  <a:extraClrSchemeLst>
    <a:extraClrScheme>
      <a:clrScheme name="SFU_Template_Beta_0.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FU_Template_Beta_0.2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FU_Template_Beta_0.2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FU_Template_Beta_0.2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FU_Template_Beta_0.2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FU_Template_Beta_0.2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FU_Template_Beta_0.2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FU_Template_Beta_0.2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FU_Template_Beta_0.2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FU_Template_Beta_0.2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FU_Template_Beta_0.2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FU_Template_Beta_0.2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FU_Template_Beta_0.2 13">
        <a:dk1>
          <a:srgbClr val="000000"/>
        </a:dk1>
        <a:lt1>
          <a:srgbClr val="FFFFFF"/>
        </a:lt1>
        <a:dk2>
          <a:srgbClr val="FFFFFF"/>
        </a:dk2>
        <a:lt2>
          <a:srgbClr val="464847"/>
        </a:lt2>
        <a:accent1>
          <a:srgbClr val="9E0927"/>
        </a:accent1>
        <a:accent2>
          <a:srgbClr val="003874"/>
        </a:accent2>
        <a:accent3>
          <a:srgbClr val="FFFFFF"/>
        </a:accent3>
        <a:accent4>
          <a:srgbClr val="000000"/>
        </a:accent4>
        <a:accent5>
          <a:srgbClr val="CCAAAC"/>
        </a:accent5>
        <a:accent6>
          <a:srgbClr val="003268"/>
        </a:accent6>
        <a:hlink>
          <a:srgbClr val="006AA8"/>
        </a:hlink>
        <a:folHlink>
          <a:srgbClr val="BA2B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2859</TotalTime>
  <Words>1556</Words>
  <Application>Microsoft Office PowerPoint</Application>
  <PresentationFormat>On-screen Show (4:3)</PresentationFormat>
  <Paragraphs>219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DINPro-Medium</vt:lpstr>
      <vt:lpstr>MS PGothic</vt:lpstr>
      <vt:lpstr>MS PGothic</vt:lpstr>
      <vt:lpstr>Arial</vt:lpstr>
      <vt:lpstr>Calibri</vt:lpstr>
      <vt:lpstr>Calibri Light</vt:lpstr>
      <vt:lpstr>Cambria Math</vt:lpstr>
      <vt:lpstr>Helvetica</vt:lpstr>
      <vt:lpstr>Times</vt:lpstr>
      <vt:lpstr>Wingdings</vt:lpstr>
      <vt:lpstr>SFU_Template_Beta_0.2</vt:lpstr>
      <vt:lpstr>Office Theme</vt:lpstr>
      <vt:lpstr>Interpreting Deep Sports Analytics: Valuing Actions and Players in the NHL</vt:lpstr>
      <vt:lpstr>Problem</vt:lpstr>
      <vt:lpstr>DRL Model: Previous Work</vt:lpstr>
      <vt:lpstr>Dataset </vt:lpstr>
      <vt:lpstr>PowerPoint Presentation</vt:lpstr>
      <vt:lpstr>PowerPoint Presentation</vt:lpstr>
      <vt:lpstr>PowerPoint Presentation</vt:lpstr>
      <vt:lpstr>Interpreting the DRL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  <vt:lpstr>Exceptional Players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Reinforcement Learning in Ice Hockey for Context-Aware Player Evaluation</dc:title>
  <dc:creator>朱望</dc:creator>
  <cp:lastModifiedBy>朱 望</cp:lastModifiedBy>
  <cp:revision>63</cp:revision>
  <dcterms:modified xsi:type="dcterms:W3CDTF">2018-09-06T08:21:54Z</dcterms:modified>
</cp:coreProperties>
</file>

<file path=docProps/thumbnail.jpeg>
</file>